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Cabin" panose="020B0604020202020204" charset="0"/>
      <p:regular r:id="rId12"/>
    </p:embeddedFont>
    <p:embeddedFont>
      <p:font typeface="Unbounded"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6" d="100"/>
          <a:sy n="76" d="100"/>
        </p:scale>
        <p:origin x="96" y="1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30715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7724" y="1902023"/>
            <a:ext cx="4425434" cy="4425434"/>
          </a:xfrm>
          <a:prstGeom prst="rect">
            <a:avLst/>
          </a:prstGeom>
        </p:spPr>
      </p:pic>
      <p:sp>
        <p:nvSpPr>
          <p:cNvPr id="3" name="Text 0"/>
          <p:cNvSpPr/>
          <p:nvPr/>
        </p:nvSpPr>
        <p:spPr>
          <a:xfrm>
            <a:off x="5854660" y="1872139"/>
            <a:ext cx="3452693" cy="422315"/>
          </a:xfrm>
          <a:prstGeom prst="rect">
            <a:avLst/>
          </a:prstGeom>
          <a:noFill/>
          <a:ln/>
        </p:spPr>
        <p:txBody>
          <a:bodyPr wrap="none" lIns="0" tIns="0" rIns="0" bIns="0" rtlCol="0" anchor="t"/>
          <a:lstStyle/>
          <a:p>
            <a:pPr marL="0" indent="0" algn="l">
              <a:lnSpc>
                <a:spcPts val="3300"/>
              </a:lnSpc>
              <a:buNone/>
            </a:pPr>
            <a:r>
              <a:rPr lang="en-US" sz="2650" dirty="0">
                <a:solidFill>
                  <a:srgbClr val="FFFFFF"/>
                </a:solidFill>
                <a:latin typeface="Unbounded" pitchFamily="34" charset="0"/>
                <a:ea typeface="Unbounded" pitchFamily="34" charset="-122"/>
                <a:cs typeface="Unbounded" pitchFamily="34" charset="-120"/>
              </a:rPr>
              <a:t>Group Members  </a:t>
            </a:r>
            <a:endParaRPr lang="en-US" sz="2650" dirty="0"/>
          </a:p>
        </p:txBody>
      </p:sp>
      <p:sp>
        <p:nvSpPr>
          <p:cNvPr id="7" name="Text 4"/>
          <p:cNvSpPr/>
          <p:nvPr/>
        </p:nvSpPr>
        <p:spPr>
          <a:xfrm>
            <a:off x="5854660" y="4065627"/>
            <a:ext cx="7945517" cy="383024"/>
          </a:xfrm>
          <a:prstGeom prst="rect">
            <a:avLst/>
          </a:prstGeom>
          <a:noFill/>
          <a:ln/>
        </p:spPr>
        <p:txBody>
          <a:bodyPr wrap="none" lIns="0" tIns="0" rIns="0" bIns="0" rtlCol="0" anchor="t"/>
          <a:lstStyle/>
          <a:p>
            <a:pPr marL="0" indent="0" algn="l">
              <a:lnSpc>
                <a:spcPts val="3000"/>
              </a:lnSpc>
              <a:buNone/>
            </a:pP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373029"/>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Farm Produce Delivery System</a:t>
            </a:r>
            <a:endParaRPr lang="en-US" sz="4400" dirty="0"/>
          </a:p>
        </p:txBody>
      </p:sp>
      <p:sp>
        <p:nvSpPr>
          <p:cNvPr id="4" name="Text 1"/>
          <p:cNvSpPr/>
          <p:nvPr/>
        </p:nvSpPr>
        <p:spPr>
          <a:xfrm>
            <a:off x="837724" y="3140035"/>
            <a:ext cx="7468553" cy="1915120"/>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Welcome to our presentation on the Farm Produce Delivery System, a desktop application designed to connect local farmers directly with customers seeking fresh produce. This project addresses the challenge of limited access to fresh fruits and vegetables in many areas and the difficulties farmers face in reaching a broader customer base.</a:t>
            </a:r>
            <a:endParaRPr lang="en-US" sz="1850" dirty="0"/>
          </a:p>
        </p:txBody>
      </p:sp>
      <p:sp>
        <p:nvSpPr>
          <p:cNvPr id="5" name="Text 2"/>
          <p:cNvSpPr/>
          <p:nvPr/>
        </p:nvSpPr>
        <p:spPr>
          <a:xfrm>
            <a:off x="837724" y="5324356"/>
            <a:ext cx="7468553" cy="1532096"/>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Our system aims to streamline the process of sharing available produce from farmers and enabling customers to subscribe for convenient deliveries. We will explore the system's architecture, key features, and the technologies used in its development.</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181219"/>
            <a:ext cx="9441537"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Project Introduction &amp; Goals</a:t>
            </a:r>
            <a:endParaRPr lang="en-US" sz="4400" dirty="0"/>
          </a:p>
        </p:txBody>
      </p:sp>
      <p:sp>
        <p:nvSpPr>
          <p:cNvPr id="3" name="Text 1"/>
          <p:cNvSpPr/>
          <p:nvPr/>
        </p:nvSpPr>
        <p:spPr>
          <a:xfrm>
            <a:off x="837724" y="2363986"/>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Our project focuses on developing a desktop application in Java to facilitate direct transactions between farmers and customers. The core goal is to enable farmers to list their produce and customers to subscribe for fresh deliveries, bridging the gap in local food supply chains.</a:t>
            </a:r>
            <a:endParaRPr lang="en-US" sz="1850" dirty="0"/>
          </a:p>
        </p:txBody>
      </p:sp>
      <p:sp>
        <p:nvSpPr>
          <p:cNvPr id="4" name="Text 2"/>
          <p:cNvSpPr/>
          <p:nvPr/>
        </p:nvSpPr>
        <p:spPr>
          <a:xfrm>
            <a:off x="837724" y="3782258"/>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The system supports two primary user roles: farmers, who manage produce and deliveries, and customers, who browse, subscribe, and track orders. This report details the system's functionality, user interactions, and development insights.</a:t>
            </a:r>
            <a:endParaRPr lang="en-US" sz="1850" dirty="0"/>
          </a:p>
        </p:txBody>
      </p:sp>
      <p:sp>
        <p:nvSpPr>
          <p:cNvPr id="5" name="Text 3"/>
          <p:cNvSpPr/>
          <p:nvPr/>
        </p:nvSpPr>
        <p:spPr>
          <a:xfrm>
            <a:off x="837724" y="505682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Farmers</a:t>
            </a:r>
            <a:endParaRPr lang="en-US" sz="2200" dirty="0"/>
          </a:p>
        </p:txBody>
      </p:sp>
      <p:sp>
        <p:nvSpPr>
          <p:cNvPr id="6" name="Text 4"/>
          <p:cNvSpPr/>
          <p:nvPr/>
        </p:nvSpPr>
        <p:spPr>
          <a:xfrm>
            <a:off x="837724" y="564808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Add produce listings</a:t>
            </a:r>
            <a:endParaRPr lang="en-US" sz="1850" dirty="0"/>
          </a:p>
        </p:txBody>
      </p:sp>
      <p:sp>
        <p:nvSpPr>
          <p:cNvPr id="7" name="Text 5"/>
          <p:cNvSpPr/>
          <p:nvPr/>
        </p:nvSpPr>
        <p:spPr>
          <a:xfrm>
            <a:off x="837724" y="611481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View subscriptions</a:t>
            </a:r>
            <a:endParaRPr lang="en-US" sz="1850" dirty="0"/>
          </a:p>
        </p:txBody>
      </p:sp>
      <p:sp>
        <p:nvSpPr>
          <p:cNvPr id="8" name="Text 6"/>
          <p:cNvSpPr/>
          <p:nvPr/>
        </p:nvSpPr>
        <p:spPr>
          <a:xfrm>
            <a:off x="837724" y="658153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Manage deliveries</a:t>
            </a:r>
            <a:endParaRPr lang="en-US" sz="1850" dirty="0"/>
          </a:p>
        </p:txBody>
      </p:sp>
      <p:sp>
        <p:nvSpPr>
          <p:cNvPr id="9" name="Text 7"/>
          <p:cNvSpPr/>
          <p:nvPr/>
        </p:nvSpPr>
        <p:spPr>
          <a:xfrm>
            <a:off x="7614761" y="505682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Customers</a:t>
            </a:r>
            <a:endParaRPr lang="en-US" sz="2200" dirty="0"/>
          </a:p>
        </p:txBody>
      </p:sp>
      <p:sp>
        <p:nvSpPr>
          <p:cNvPr id="10" name="Text 8"/>
          <p:cNvSpPr/>
          <p:nvPr/>
        </p:nvSpPr>
        <p:spPr>
          <a:xfrm>
            <a:off x="7614761" y="564808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Browse produce</a:t>
            </a:r>
            <a:endParaRPr lang="en-US" sz="1850" dirty="0"/>
          </a:p>
        </p:txBody>
      </p:sp>
      <p:sp>
        <p:nvSpPr>
          <p:cNvPr id="11" name="Text 9"/>
          <p:cNvSpPr/>
          <p:nvPr/>
        </p:nvSpPr>
        <p:spPr>
          <a:xfrm>
            <a:off x="7614761" y="611481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Subscribe for deliveries</a:t>
            </a:r>
            <a:endParaRPr lang="en-US" sz="1850" dirty="0"/>
          </a:p>
        </p:txBody>
      </p:sp>
      <p:sp>
        <p:nvSpPr>
          <p:cNvPr id="12" name="Text 10"/>
          <p:cNvSpPr/>
          <p:nvPr/>
        </p:nvSpPr>
        <p:spPr>
          <a:xfrm>
            <a:off x="7614761" y="658153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Track orders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6883" y="619125"/>
            <a:ext cx="6444020" cy="652820"/>
          </a:xfrm>
          <a:prstGeom prst="rect">
            <a:avLst/>
          </a:prstGeom>
          <a:noFill/>
          <a:ln/>
        </p:spPr>
        <p:txBody>
          <a:bodyPr wrap="none" lIns="0" tIns="0" rIns="0" bIns="0" rtlCol="0" anchor="t"/>
          <a:lstStyle/>
          <a:p>
            <a:pPr marL="0" indent="0" algn="l">
              <a:lnSpc>
                <a:spcPts val="5100"/>
              </a:lnSpc>
              <a:buNone/>
            </a:pPr>
            <a:r>
              <a:rPr lang="en-US" sz="4100" dirty="0">
                <a:solidFill>
                  <a:srgbClr val="FFFFFF"/>
                </a:solidFill>
                <a:latin typeface="Unbounded" pitchFamily="34" charset="0"/>
                <a:ea typeface="Unbounded" pitchFamily="34" charset="-122"/>
                <a:cs typeface="Unbounded" pitchFamily="34" charset="-120"/>
              </a:rPr>
              <a:t>System Architecture</a:t>
            </a:r>
            <a:endParaRPr lang="en-US" sz="4100" dirty="0"/>
          </a:p>
        </p:txBody>
      </p:sp>
      <p:sp>
        <p:nvSpPr>
          <p:cNvPr id="4" name="Text 1"/>
          <p:cNvSpPr/>
          <p:nvPr/>
        </p:nvSpPr>
        <p:spPr>
          <a:xfrm>
            <a:off x="776883" y="1604843"/>
            <a:ext cx="7590234" cy="1421130"/>
          </a:xfrm>
          <a:prstGeom prst="rect">
            <a:avLst/>
          </a:prstGeom>
          <a:noFill/>
          <a:ln/>
        </p:spPr>
        <p:txBody>
          <a:bodyPr wrap="squar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Our Farm Produce Delivery System is composed of two main parts: the Java Logic and the JavaFX GUI. The Java Logic handles all background operations, including data saving, input validation, and managing produce and deliveries. It operates independently of any graphical elements.</a:t>
            </a:r>
            <a:endParaRPr lang="en-US" sz="1700" dirty="0"/>
          </a:p>
        </p:txBody>
      </p:sp>
      <p:sp>
        <p:nvSpPr>
          <p:cNvPr id="5" name="Text 2"/>
          <p:cNvSpPr/>
          <p:nvPr/>
        </p:nvSpPr>
        <p:spPr>
          <a:xfrm>
            <a:off x="776883" y="3275648"/>
            <a:ext cx="7590234" cy="1421130"/>
          </a:xfrm>
          <a:prstGeom prst="rect">
            <a:avLst/>
          </a:prstGeom>
          <a:noFill/>
          <a:ln/>
        </p:spPr>
        <p:txBody>
          <a:bodyPr wrap="squar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The JavaFX GUI provides the user-facing interface with interactive elements like buttons, tables, and menus, ensuring an intuitive user experience. The system is built using object-oriented programming principles, utilizing classes, inheritance, and error handling, with data stored in simple text files for simplicity.</a:t>
            </a:r>
            <a:endParaRPr lang="en-US" sz="1700" dirty="0"/>
          </a:p>
        </p:txBody>
      </p:sp>
      <p:pic>
        <p:nvPicPr>
          <p:cNvPr id="6" name="Image 1" descr="preencoded.png"/>
          <p:cNvPicPr>
            <a:picLocks noChangeAspect="1"/>
          </p:cNvPicPr>
          <p:nvPr/>
        </p:nvPicPr>
        <p:blipFill>
          <a:blip r:embed="rId4"/>
          <a:stretch>
            <a:fillRect/>
          </a:stretch>
        </p:blipFill>
        <p:spPr>
          <a:xfrm>
            <a:off x="776883" y="4946452"/>
            <a:ext cx="1109901" cy="1331952"/>
          </a:xfrm>
          <a:prstGeom prst="rect">
            <a:avLst/>
          </a:prstGeom>
        </p:spPr>
      </p:pic>
      <p:sp>
        <p:nvSpPr>
          <p:cNvPr id="7" name="Text 3"/>
          <p:cNvSpPr/>
          <p:nvPr/>
        </p:nvSpPr>
        <p:spPr>
          <a:xfrm>
            <a:off x="2219682" y="5168384"/>
            <a:ext cx="2611755" cy="326469"/>
          </a:xfrm>
          <a:prstGeom prst="rect">
            <a:avLst/>
          </a:prstGeom>
          <a:noFill/>
          <a:ln/>
        </p:spPr>
        <p:txBody>
          <a:bodyPr wrap="none" lIns="0" tIns="0" rIns="0" bIns="0" rtlCol="0" anchor="t"/>
          <a:lstStyle/>
          <a:p>
            <a:pPr marL="0" indent="0" algn="l">
              <a:lnSpc>
                <a:spcPts val="2550"/>
              </a:lnSpc>
              <a:buNone/>
            </a:pPr>
            <a:r>
              <a:rPr lang="en-US" sz="2050" dirty="0">
                <a:solidFill>
                  <a:srgbClr val="CAD6DE"/>
                </a:solidFill>
                <a:latin typeface="Unbounded" pitchFamily="34" charset="0"/>
                <a:ea typeface="Unbounded" pitchFamily="34" charset="-122"/>
                <a:cs typeface="Unbounded" pitchFamily="34" charset="-120"/>
              </a:rPr>
              <a:t>Java Logic</a:t>
            </a:r>
            <a:endParaRPr lang="en-US" sz="2050" dirty="0"/>
          </a:p>
        </p:txBody>
      </p:sp>
      <p:sp>
        <p:nvSpPr>
          <p:cNvPr id="8" name="Text 4"/>
          <p:cNvSpPr/>
          <p:nvPr/>
        </p:nvSpPr>
        <p:spPr>
          <a:xfrm>
            <a:off x="2219682" y="5627965"/>
            <a:ext cx="6147435" cy="355283"/>
          </a:xfrm>
          <a:prstGeom prst="rect">
            <a:avLst/>
          </a:prstGeom>
          <a:noFill/>
          <a:ln/>
        </p:spPr>
        <p:txBody>
          <a:bodyPr wrap="non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Backend operations, data management, input validation.</a:t>
            </a:r>
            <a:endParaRPr lang="en-US" sz="1700" dirty="0"/>
          </a:p>
        </p:txBody>
      </p:sp>
      <p:pic>
        <p:nvPicPr>
          <p:cNvPr id="9" name="Image 2" descr="preencoded.png"/>
          <p:cNvPicPr>
            <a:picLocks noChangeAspect="1"/>
          </p:cNvPicPr>
          <p:nvPr/>
        </p:nvPicPr>
        <p:blipFill>
          <a:blip r:embed="rId5"/>
          <a:stretch>
            <a:fillRect/>
          </a:stretch>
        </p:blipFill>
        <p:spPr>
          <a:xfrm>
            <a:off x="776883" y="6278404"/>
            <a:ext cx="1109901" cy="1331952"/>
          </a:xfrm>
          <a:prstGeom prst="rect">
            <a:avLst/>
          </a:prstGeom>
        </p:spPr>
      </p:pic>
      <p:sp>
        <p:nvSpPr>
          <p:cNvPr id="10" name="Text 5"/>
          <p:cNvSpPr/>
          <p:nvPr/>
        </p:nvSpPr>
        <p:spPr>
          <a:xfrm>
            <a:off x="2219682" y="6500336"/>
            <a:ext cx="2611755" cy="326469"/>
          </a:xfrm>
          <a:prstGeom prst="rect">
            <a:avLst/>
          </a:prstGeom>
          <a:noFill/>
          <a:ln/>
        </p:spPr>
        <p:txBody>
          <a:bodyPr wrap="none" lIns="0" tIns="0" rIns="0" bIns="0" rtlCol="0" anchor="t"/>
          <a:lstStyle/>
          <a:p>
            <a:pPr marL="0" indent="0" algn="l">
              <a:lnSpc>
                <a:spcPts val="2550"/>
              </a:lnSpc>
              <a:buNone/>
            </a:pPr>
            <a:r>
              <a:rPr lang="en-US" sz="2050" dirty="0">
                <a:solidFill>
                  <a:srgbClr val="CAD6DE"/>
                </a:solidFill>
                <a:latin typeface="Unbounded" pitchFamily="34" charset="0"/>
                <a:ea typeface="Unbounded" pitchFamily="34" charset="-122"/>
                <a:cs typeface="Unbounded" pitchFamily="34" charset="-120"/>
              </a:rPr>
              <a:t>JavaFX GUI</a:t>
            </a:r>
            <a:endParaRPr lang="en-US" sz="2050" dirty="0"/>
          </a:p>
        </p:txBody>
      </p:sp>
      <p:sp>
        <p:nvSpPr>
          <p:cNvPr id="11" name="Text 6"/>
          <p:cNvSpPr/>
          <p:nvPr/>
        </p:nvSpPr>
        <p:spPr>
          <a:xfrm>
            <a:off x="2219682" y="6959917"/>
            <a:ext cx="6147435" cy="355283"/>
          </a:xfrm>
          <a:prstGeom prst="rect">
            <a:avLst/>
          </a:prstGeom>
          <a:noFill/>
          <a:ln/>
        </p:spPr>
        <p:txBody>
          <a:bodyPr wrap="none" lIns="0" tIns="0" rIns="0" bIns="0" rtlCol="0" anchor="t"/>
          <a:lstStyle/>
          <a:p>
            <a:pPr marL="0" indent="0" algn="l">
              <a:lnSpc>
                <a:spcPts val="2750"/>
              </a:lnSpc>
              <a:buNone/>
            </a:pPr>
            <a:r>
              <a:rPr lang="en-US" sz="1700" dirty="0">
                <a:solidFill>
                  <a:srgbClr val="CAD6DE"/>
                </a:solidFill>
                <a:latin typeface="Cabin" pitchFamily="34" charset="0"/>
                <a:ea typeface="Cabin" pitchFamily="34" charset="-122"/>
                <a:cs typeface="Cabin" pitchFamily="34" charset="-120"/>
              </a:rPr>
              <a:t>User interface, interactive elements, visual display.</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10697" y="638056"/>
            <a:ext cx="7842885" cy="681276"/>
          </a:xfrm>
          <a:prstGeom prst="rect">
            <a:avLst/>
          </a:prstGeom>
          <a:noFill/>
          <a:ln/>
        </p:spPr>
        <p:txBody>
          <a:bodyPr wrap="none" lIns="0" tIns="0" rIns="0" bIns="0" rtlCol="0" anchor="t"/>
          <a:lstStyle/>
          <a:p>
            <a:pPr marL="0" indent="0" algn="l">
              <a:lnSpc>
                <a:spcPts val="5350"/>
              </a:lnSpc>
              <a:buNone/>
            </a:pPr>
            <a:r>
              <a:rPr lang="en-US" sz="4250" dirty="0">
                <a:solidFill>
                  <a:srgbClr val="FFFFFF"/>
                </a:solidFill>
                <a:latin typeface="Unbounded" pitchFamily="34" charset="0"/>
                <a:ea typeface="Unbounded" pitchFamily="34" charset="-122"/>
                <a:cs typeface="Unbounded" pitchFamily="34" charset="-120"/>
              </a:rPr>
              <a:t>Core Features Overview</a:t>
            </a:r>
            <a:endParaRPr lang="en-US" sz="4250" dirty="0"/>
          </a:p>
        </p:txBody>
      </p:sp>
      <p:sp>
        <p:nvSpPr>
          <p:cNvPr id="3" name="Text 1"/>
          <p:cNvSpPr/>
          <p:nvPr/>
        </p:nvSpPr>
        <p:spPr>
          <a:xfrm>
            <a:off x="810697" y="1782604"/>
            <a:ext cx="13009007" cy="1111925"/>
          </a:xfrm>
          <a:prstGeom prst="rect">
            <a:avLst/>
          </a:prstGeom>
          <a:noFill/>
          <a:ln/>
        </p:spPr>
        <p:txBody>
          <a:bodyPr wrap="squar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The system is designed to serve both farmers and customers effectively. Farmers can log in to manage their produce listings, while customers can subscribe to fresh products and oversee their subscriptions. The system also manages delivery planning, tracks harvest dates, and alerts users about invalid actions, such as ordering out-of-season produce.</a:t>
            </a:r>
            <a:endParaRPr lang="en-US" sz="1800" dirty="0"/>
          </a:p>
        </p:txBody>
      </p:sp>
      <p:sp>
        <p:nvSpPr>
          <p:cNvPr id="4" name="Text 2"/>
          <p:cNvSpPr/>
          <p:nvPr/>
        </p:nvSpPr>
        <p:spPr>
          <a:xfrm>
            <a:off x="810697" y="3155037"/>
            <a:ext cx="13009007" cy="741283"/>
          </a:xfrm>
          <a:prstGeom prst="rect">
            <a:avLst/>
          </a:prstGeom>
          <a:noFill/>
          <a:ln/>
        </p:spPr>
        <p:txBody>
          <a:bodyPr wrap="squar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The project is structured around object-oriented programming principles, with multiple Java classes, and uses plain text files for persistent data storage, ensuring a streamlined and organized approach.</a:t>
            </a:r>
            <a:endParaRPr lang="en-US" sz="1800" dirty="0"/>
          </a:p>
        </p:txBody>
      </p:sp>
      <p:sp>
        <p:nvSpPr>
          <p:cNvPr id="5" name="Shape 3"/>
          <p:cNvSpPr/>
          <p:nvPr/>
        </p:nvSpPr>
        <p:spPr>
          <a:xfrm>
            <a:off x="810697" y="4156829"/>
            <a:ext cx="521137" cy="521137"/>
          </a:xfrm>
          <a:prstGeom prst="roundRect">
            <a:avLst>
              <a:gd name="adj" fmla="val 6668"/>
            </a:avLst>
          </a:prstGeom>
          <a:solidFill>
            <a:srgbClr val="304755"/>
          </a:solidFill>
          <a:ln/>
        </p:spPr>
        <p:txBody>
          <a:bodyPr/>
          <a:lstStyle/>
          <a:p>
            <a:endParaRPr lang="en-AE"/>
          </a:p>
        </p:txBody>
      </p:sp>
      <p:pic>
        <p:nvPicPr>
          <p:cNvPr id="6" name="Image 0" descr="preencoded.png"/>
          <p:cNvPicPr>
            <a:picLocks noChangeAspect="1"/>
          </p:cNvPicPr>
          <p:nvPr/>
        </p:nvPicPr>
        <p:blipFill>
          <a:blip r:embed="rId3"/>
          <a:stretch>
            <a:fillRect/>
          </a:stretch>
        </p:blipFill>
        <p:spPr>
          <a:xfrm>
            <a:off x="907733" y="4212967"/>
            <a:ext cx="326946" cy="408742"/>
          </a:xfrm>
          <a:prstGeom prst="rect">
            <a:avLst/>
          </a:prstGeom>
        </p:spPr>
      </p:pic>
      <p:sp>
        <p:nvSpPr>
          <p:cNvPr id="7" name="Text 4"/>
          <p:cNvSpPr/>
          <p:nvPr/>
        </p:nvSpPr>
        <p:spPr>
          <a:xfrm>
            <a:off x="1563410" y="4236363"/>
            <a:ext cx="3031808" cy="340638"/>
          </a:xfrm>
          <a:prstGeom prst="rect">
            <a:avLst/>
          </a:prstGeom>
          <a:noFill/>
          <a:ln/>
        </p:spPr>
        <p:txBody>
          <a:bodyPr wrap="none" lIns="0" tIns="0" rIns="0" bIns="0" rtlCol="0" anchor="t"/>
          <a:lstStyle/>
          <a:p>
            <a:pPr marL="0" indent="0" algn="l">
              <a:lnSpc>
                <a:spcPts val="2650"/>
              </a:lnSpc>
              <a:buNone/>
            </a:pPr>
            <a:r>
              <a:rPr lang="en-US" sz="2100" dirty="0">
                <a:solidFill>
                  <a:srgbClr val="CAD6DE"/>
                </a:solidFill>
                <a:latin typeface="Unbounded" pitchFamily="34" charset="0"/>
                <a:ea typeface="Unbounded" pitchFamily="34" charset="-122"/>
                <a:cs typeface="Unbounded" pitchFamily="34" charset="-120"/>
              </a:rPr>
              <a:t>User Management</a:t>
            </a:r>
            <a:endParaRPr lang="en-US" sz="2100" dirty="0"/>
          </a:p>
        </p:txBody>
      </p:sp>
      <p:sp>
        <p:nvSpPr>
          <p:cNvPr id="8" name="Text 5"/>
          <p:cNvSpPr/>
          <p:nvPr/>
        </p:nvSpPr>
        <p:spPr>
          <a:xfrm>
            <a:off x="1563410" y="4715947"/>
            <a:ext cx="3390543" cy="1111925"/>
          </a:xfrm>
          <a:prstGeom prst="rect">
            <a:avLst/>
          </a:prstGeom>
          <a:noFill/>
          <a:ln/>
        </p:spPr>
        <p:txBody>
          <a:bodyPr wrap="squar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Login interface and base user attributes for Customer and Farmer.</a:t>
            </a:r>
            <a:endParaRPr lang="en-US" sz="1800" dirty="0"/>
          </a:p>
        </p:txBody>
      </p:sp>
      <p:sp>
        <p:nvSpPr>
          <p:cNvPr id="9" name="Shape 6"/>
          <p:cNvSpPr/>
          <p:nvPr/>
        </p:nvSpPr>
        <p:spPr>
          <a:xfrm>
            <a:off x="5243513" y="4156829"/>
            <a:ext cx="521137" cy="521137"/>
          </a:xfrm>
          <a:prstGeom prst="roundRect">
            <a:avLst>
              <a:gd name="adj" fmla="val 6668"/>
            </a:avLst>
          </a:prstGeom>
          <a:solidFill>
            <a:srgbClr val="304755"/>
          </a:solidFill>
          <a:ln/>
        </p:spPr>
        <p:txBody>
          <a:bodyPr/>
          <a:lstStyle/>
          <a:p>
            <a:endParaRPr lang="en-AE"/>
          </a:p>
        </p:txBody>
      </p:sp>
      <p:pic>
        <p:nvPicPr>
          <p:cNvPr id="10" name="Image 1" descr="preencoded.png"/>
          <p:cNvPicPr>
            <a:picLocks noChangeAspect="1"/>
          </p:cNvPicPr>
          <p:nvPr/>
        </p:nvPicPr>
        <p:blipFill>
          <a:blip r:embed="rId4"/>
          <a:stretch>
            <a:fillRect/>
          </a:stretch>
        </p:blipFill>
        <p:spPr>
          <a:xfrm>
            <a:off x="5340548" y="4212967"/>
            <a:ext cx="326946" cy="408742"/>
          </a:xfrm>
          <a:prstGeom prst="rect">
            <a:avLst/>
          </a:prstGeom>
        </p:spPr>
      </p:pic>
      <p:sp>
        <p:nvSpPr>
          <p:cNvPr id="11" name="Text 7"/>
          <p:cNvSpPr/>
          <p:nvPr/>
        </p:nvSpPr>
        <p:spPr>
          <a:xfrm>
            <a:off x="5996226" y="4236363"/>
            <a:ext cx="2725341" cy="340638"/>
          </a:xfrm>
          <a:prstGeom prst="rect">
            <a:avLst/>
          </a:prstGeom>
          <a:noFill/>
          <a:ln/>
        </p:spPr>
        <p:txBody>
          <a:bodyPr wrap="none" lIns="0" tIns="0" rIns="0" bIns="0" rtlCol="0" anchor="t"/>
          <a:lstStyle/>
          <a:p>
            <a:pPr marL="0" indent="0" algn="l">
              <a:lnSpc>
                <a:spcPts val="2650"/>
              </a:lnSpc>
              <a:buNone/>
            </a:pPr>
            <a:r>
              <a:rPr lang="en-US" sz="2100" dirty="0">
                <a:solidFill>
                  <a:srgbClr val="CAD6DE"/>
                </a:solidFill>
                <a:latin typeface="Unbounded" pitchFamily="34" charset="0"/>
                <a:ea typeface="Unbounded" pitchFamily="34" charset="-122"/>
                <a:cs typeface="Unbounded" pitchFamily="34" charset="-120"/>
              </a:rPr>
              <a:t>Product Search</a:t>
            </a:r>
            <a:endParaRPr lang="en-US" sz="2100" dirty="0"/>
          </a:p>
        </p:txBody>
      </p:sp>
      <p:sp>
        <p:nvSpPr>
          <p:cNvPr id="12" name="Text 8"/>
          <p:cNvSpPr/>
          <p:nvPr/>
        </p:nvSpPr>
        <p:spPr>
          <a:xfrm>
            <a:off x="5996226" y="4715947"/>
            <a:ext cx="3390543" cy="741283"/>
          </a:xfrm>
          <a:prstGeom prst="rect">
            <a:avLst/>
          </a:prstGeom>
          <a:noFill/>
          <a:ln/>
        </p:spPr>
        <p:txBody>
          <a:bodyPr wrap="squar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Enables customers to find and subscribe to available produce.</a:t>
            </a:r>
            <a:endParaRPr lang="en-US" sz="1800" dirty="0"/>
          </a:p>
        </p:txBody>
      </p:sp>
      <p:sp>
        <p:nvSpPr>
          <p:cNvPr id="13" name="Shape 9"/>
          <p:cNvSpPr/>
          <p:nvPr/>
        </p:nvSpPr>
        <p:spPr>
          <a:xfrm>
            <a:off x="9676328" y="4156829"/>
            <a:ext cx="521137" cy="521137"/>
          </a:xfrm>
          <a:prstGeom prst="roundRect">
            <a:avLst>
              <a:gd name="adj" fmla="val 6668"/>
            </a:avLst>
          </a:prstGeom>
          <a:solidFill>
            <a:srgbClr val="304755"/>
          </a:solidFill>
          <a:ln/>
        </p:spPr>
        <p:txBody>
          <a:bodyPr/>
          <a:lstStyle/>
          <a:p>
            <a:endParaRPr lang="en-AE"/>
          </a:p>
        </p:txBody>
      </p:sp>
      <p:pic>
        <p:nvPicPr>
          <p:cNvPr id="14" name="Image 2" descr="preencoded.png"/>
          <p:cNvPicPr>
            <a:picLocks noChangeAspect="1"/>
          </p:cNvPicPr>
          <p:nvPr/>
        </p:nvPicPr>
        <p:blipFill>
          <a:blip r:embed="rId5"/>
          <a:stretch>
            <a:fillRect/>
          </a:stretch>
        </p:blipFill>
        <p:spPr>
          <a:xfrm>
            <a:off x="9773364" y="4212967"/>
            <a:ext cx="326946" cy="408742"/>
          </a:xfrm>
          <a:prstGeom prst="rect">
            <a:avLst/>
          </a:prstGeom>
        </p:spPr>
      </p:pic>
      <p:sp>
        <p:nvSpPr>
          <p:cNvPr id="15" name="Text 10"/>
          <p:cNvSpPr/>
          <p:nvPr/>
        </p:nvSpPr>
        <p:spPr>
          <a:xfrm>
            <a:off x="10429042" y="4236363"/>
            <a:ext cx="2725341" cy="340638"/>
          </a:xfrm>
          <a:prstGeom prst="rect">
            <a:avLst/>
          </a:prstGeom>
          <a:noFill/>
          <a:ln/>
        </p:spPr>
        <p:txBody>
          <a:bodyPr wrap="none" lIns="0" tIns="0" rIns="0" bIns="0" rtlCol="0" anchor="t"/>
          <a:lstStyle/>
          <a:p>
            <a:pPr marL="0" indent="0" algn="l">
              <a:lnSpc>
                <a:spcPts val="2650"/>
              </a:lnSpc>
              <a:buNone/>
            </a:pPr>
            <a:r>
              <a:rPr lang="en-US" sz="2100" dirty="0">
                <a:solidFill>
                  <a:srgbClr val="CAD6DE"/>
                </a:solidFill>
                <a:latin typeface="Unbounded" pitchFamily="34" charset="0"/>
                <a:ea typeface="Unbounded" pitchFamily="34" charset="-122"/>
                <a:cs typeface="Unbounded" pitchFamily="34" charset="-120"/>
              </a:rPr>
              <a:t>Customer Portal</a:t>
            </a:r>
            <a:endParaRPr lang="en-US" sz="2100" dirty="0"/>
          </a:p>
        </p:txBody>
      </p:sp>
      <p:sp>
        <p:nvSpPr>
          <p:cNvPr id="16" name="Text 11"/>
          <p:cNvSpPr/>
          <p:nvPr/>
        </p:nvSpPr>
        <p:spPr>
          <a:xfrm>
            <a:off x="10429042" y="4715947"/>
            <a:ext cx="3390543" cy="741283"/>
          </a:xfrm>
          <a:prstGeom prst="rect">
            <a:avLst/>
          </a:prstGeom>
          <a:noFill/>
          <a:ln/>
        </p:spPr>
        <p:txBody>
          <a:bodyPr wrap="squar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View produce, manage subscriptions, and receive alerts.</a:t>
            </a:r>
            <a:endParaRPr lang="en-US" sz="1800" dirty="0"/>
          </a:p>
        </p:txBody>
      </p:sp>
      <p:sp>
        <p:nvSpPr>
          <p:cNvPr id="17" name="Shape 12"/>
          <p:cNvSpPr/>
          <p:nvPr/>
        </p:nvSpPr>
        <p:spPr>
          <a:xfrm>
            <a:off x="810697" y="6291143"/>
            <a:ext cx="521137" cy="521137"/>
          </a:xfrm>
          <a:prstGeom prst="roundRect">
            <a:avLst>
              <a:gd name="adj" fmla="val 6668"/>
            </a:avLst>
          </a:prstGeom>
          <a:solidFill>
            <a:srgbClr val="304755"/>
          </a:solidFill>
          <a:ln/>
        </p:spPr>
        <p:txBody>
          <a:bodyPr/>
          <a:lstStyle/>
          <a:p>
            <a:endParaRPr lang="en-AE"/>
          </a:p>
        </p:txBody>
      </p:sp>
      <p:pic>
        <p:nvPicPr>
          <p:cNvPr id="18" name="Image 3" descr="preencoded.png"/>
          <p:cNvPicPr>
            <a:picLocks noChangeAspect="1"/>
          </p:cNvPicPr>
          <p:nvPr/>
        </p:nvPicPr>
        <p:blipFill>
          <a:blip r:embed="rId6"/>
          <a:stretch>
            <a:fillRect/>
          </a:stretch>
        </p:blipFill>
        <p:spPr>
          <a:xfrm>
            <a:off x="907733" y="6347281"/>
            <a:ext cx="326946" cy="408742"/>
          </a:xfrm>
          <a:prstGeom prst="rect">
            <a:avLst/>
          </a:prstGeom>
        </p:spPr>
      </p:pic>
      <p:sp>
        <p:nvSpPr>
          <p:cNvPr id="19" name="Text 13"/>
          <p:cNvSpPr/>
          <p:nvPr/>
        </p:nvSpPr>
        <p:spPr>
          <a:xfrm>
            <a:off x="1563410" y="6370677"/>
            <a:ext cx="3090862" cy="340638"/>
          </a:xfrm>
          <a:prstGeom prst="rect">
            <a:avLst/>
          </a:prstGeom>
          <a:noFill/>
          <a:ln/>
        </p:spPr>
        <p:txBody>
          <a:bodyPr wrap="none" lIns="0" tIns="0" rIns="0" bIns="0" rtlCol="0" anchor="t"/>
          <a:lstStyle/>
          <a:p>
            <a:pPr marL="0" indent="0" algn="l">
              <a:lnSpc>
                <a:spcPts val="2650"/>
              </a:lnSpc>
              <a:buNone/>
            </a:pPr>
            <a:r>
              <a:rPr lang="en-US" sz="2100" dirty="0">
                <a:solidFill>
                  <a:srgbClr val="CAD6DE"/>
                </a:solidFill>
                <a:latin typeface="Unbounded" pitchFamily="34" charset="0"/>
                <a:ea typeface="Unbounded" pitchFamily="34" charset="-122"/>
                <a:cs typeface="Unbounded" pitchFamily="34" charset="-120"/>
              </a:rPr>
              <a:t>Farmer Dashboard</a:t>
            </a:r>
            <a:endParaRPr lang="en-US" sz="2100" dirty="0"/>
          </a:p>
        </p:txBody>
      </p:sp>
      <p:sp>
        <p:nvSpPr>
          <p:cNvPr id="20" name="Text 14"/>
          <p:cNvSpPr/>
          <p:nvPr/>
        </p:nvSpPr>
        <p:spPr>
          <a:xfrm>
            <a:off x="1563410" y="6850261"/>
            <a:ext cx="5607010" cy="741283"/>
          </a:xfrm>
          <a:prstGeom prst="rect">
            <a:avLst/>
          </a:prstGeom>
          <a:noFill/>
          <a:ln/>
        </p:spPr>
        <p:txBody>
          <a:bodyPr wrap="squar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Add and update produce information, including harvest date validation.</a:t>
            </a:r>
            <a:endParaRPr lang="en-US" sz="1800" dirty="0"/>
          </a:p>
        </p:txBody>
      </p:sp>
      <p:sp>
        <p:nvSpPr>
          <p:cNvPr id="21" name="Shape 15"/>
          <p:cNvSpPr/>
          <p:nvPr/>
        </p:nvSpPr>
        <p:spPr>
          <a:xfrm>
            <a:off x="7459980" y="6291143"/>
            <a:ext cx="521137" cy="521137"/>
          </a:xfrm>
          <a:prstGeom prst="roundRect">
            <a:avLst>
              <a:gd name="adj" fmla="val 6668"/>
            </a:avLst>
          </a:prstGeom>
          <a:solidFill>
            <a:srgbClr val="304755"/>
          </a:solidFill>
          <a:ln/>
        </p:spPr>
        <p:txBody>
          <a:bodyPr/>
          <a:lstStyle/>
          <a:p>
            <a:endParaRPr lang="en-AE"/>
          </a:p>
        </p:txBody>
      </p:sp>
      <p:pic>
        <p:nvPicPr>
          <p:cNvPr id="22" name="Image 4" descr="preencoded.png"/>
          <p:cNvPicPr>
            <a:picLocks noChangeAspect="1"/>
          </p:cNvPicPr>
          <p:nvPr/>
        </p:nvPicPr>
        <p:blipFill>
          <a:blip r:embed="rId7"/>
          <a:stretch>
            <a:fillRect/>
          </a:stretch>
        </p:blipFill>
        <p:spPr>
          <a:xfrm>
            <a:off x="7557016" y="6347281"/>
            <a:ext cx="326946" cy="408742"/>
          </a:xfrm>
          <a:prstGeom prst="rect">
            <a:avLst/>
          </a:prstGeom>
        </p:spPr>
      </p:pic>
      <p:sp>
        <p:nvSpPr>
          <p:cNvPr id="23" name="Text 16"/>
          <p:cNvSpPr/>
          <p:nvPr/>
        </p:nvSpPr>
        <p:spPr>
          <a:xfrm>
            <a:off x="8212693" y="6370677"/>
            <a:ext cx="2725341" cy="340638"/>
          </a:xfrm>
          <a:prstGeom prst="rect">
            <a:avLst/>
          </a:prstGeom>
          <a:noFill/>
          <a:ln/>
        </p:spPr>
        <p:txBody>
          <a:bodyPr wrap="none" lIns="0" tIns="0" rIns="0" bIns="0" rtlCol="0" anchor="t"/>
          <a:lstStyle/>
          <a:p>
            <a:pPr marL="0" indent="0" algn="l">
              <a:lnSpc>
                <a:spcPts val="2650"/>
              </a:lnSpc>
              <a:buNone/>
            </a:pPr>
            <a:r>
              <a:rPr lang="en-US" sz="2100" dirty="0">
                <a:solidFill>
                  <a:srgbClr val="CAD6DE"/>
                </a:solidFill>
                <a:latin typeface="Unbounded" pitchFamily="34" charset="0"/>
                <a:ea typeface="Unbounded" pitchFamily="34" charset="-122"/>
                <a:cs typeface="Unbounded" pitchFamily="34" charset="-120"/>
              </a:rPr>
              <a:t>Delivery System</a:t>
            </a:r>
            <a:endParaRPr lang="en-US" sz="2100" dirty="0"/>
          </a:p>
        </p:txBody>
      </p:sp>
      <p:sp>
        <p:nvSpPr>
          <p:cNvPr id="24" name="Text 17"/>
          <p:cNvSpPr/>
          <p:nvPr/>
        </p:nvSpPr>
        <p:spPr>
          <a:xfrm>
            <a:off x="8212693" y="6850261"/>
            <a:ext cx="5607010" cy="370642"/>
          </a:xfrm>
          <a:prstGeom prst="rect">
            <a:avLst/>
          </a:prstGeom>
          <a:noFill/>
          <a:ln/>
        </p:spPr>
        <p:txBody>
          <a:bodyPr wrap="none" lIns="0" tIns="0" rIns="0" bIns="0" rtlCol="0" anchor="t"/>
          <a:lstStyle/>
          <a:p>
            <a:pPr marL="0" indent="0" algn="l">
              <a:lnSpc>
                <a:spcPts val="2900"/>
              </a:lnSpc>
              <a:buNone/>
            </a:pPr>
            <a:r>
              <a:rPr lang="en-US" sz="1800" dirty="0">
                <a:solidFill>
                  <a:srgbClr val="CAD6DE"/>
                </a:solidFill>
                <a:latin typeface="Cabin" pitchFamily="34" charset="0"/>
                <a:ea typeface="Cabin" pitchFamily="34" charset="-122"/>
                <a:cs typeface="Cabin" pitchFamily="34" charset="-120"/>
              </a:rPr>
              <a:t>Manages delivery paths and records dispatched produce.</a:t>
            </a: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33399"/>
          </a:xfrm>
          <a:prstGeom prst="rect">
            <a:avLst/>
          </a:prstGeom>
        </p:spPr>
      </p:pic>
      <p:sp>
        <p:nvSpPr>
          <p:cNvPr id="3" name="Text 0"/>
          <p:cNvSpPr/>
          <p:nvPr/>
        </p:nvSpPr>
        <p:spPr>
          <a:xfrm>
            <a:off x="681276" y="2970133"/>
            <a:ext cx="11097339" cy="572453"/>
          </a:xfrm>
          <a:prstGeom prst="rect">
            <a:avLst/>
          </a:prstGeom>
          <a:noFill/>
          <a:ln/>
        </p:spPr>
        <p:txBody>
          <a:bodyPr wrap="none" lIns="0" tIns="0" rIns="0" bIns="0" rtlCol="0" anchor="t"/>
          <a:lstStyle/>
          <a:p>
            <a:pPr marL="0" indent="0" algn="l">
              <a:lnSpc>
                <a:spcPts val="4500"/>
              </a:lnSpc>
              <a:buNone/>
            </a:pPr>
            <a:r>
              <a:rPr lang="en-US" sz="3600" dirty="0">
                <a:solidFill>
                  <a:srgbClr val="FFFFFF"/>
                </a:solidFill>
                <a:latin typeface="Unbounded" pitchFamily="34" charset="0"/>
                <a:ea typeface="Unbounded" pitchFamily="34" charset="-122"/>
                <a:cs typeface="Unbounded" pitchFamily="34" charset="-120"/>
              </a:rPr>
              <a:t>Data Management &amp; Exception Handling</a:t>
            </a:r>
            <a:endParaRPr lang="en-US" sz="3600" dirty="0"/>
          </a:p>
        </p:txBody>
      </p:sp>
      <p:sp>
        <p:nvSpPr>
          <p:cNvPr id="4" name="Text 1"/>
          <p:cNvSpPr/>
          <p:nvPr/>
        </p:nvSpPr>
        <p:spPr>
          <a:xfrm>
            <a:off x="681276" y="3834527"/>
            <a:ext cx="13267849" cy="622935"/>
          </a:xfrm>
          <a:prstGeom prst="rect">
            <a:avLst/>
          </a:prstGeom>
          <a:noFill/>
          <a:ln/>
        </p:spPr>
        <p:txBody>
          <a:bodyPr wrap="square" lIns="0" tIns="0" rIns="0" bIns="0" rtlCol="0" anchor="t"/>
          <a:lstStyle/>
          <a:p>
            <a:pPr marL="0" indent="0" algn="l">
              <a:lnSpc>
                <a:spcPts val="2450"/>
              </a:lnSpc>
              <a:buNone/>
            </a:pPr>
            <a:r>
              <a:rPr lang="en-US" sz="1500" dirty="0">
                <a:solidFill>
                  <a:srgbClr val="CAD6DE"/>
                </a:solidFill>
                <a:latin typeface="Cabin" pitchFamily="34" charset="0"/>
                <a:ea typeface="Cabin" pitchFamily="34" charset="-122"/>
                <a:cs typeface="Cabin" pitchFamily="34" charset="-120"/>
              </a:rPr>
              <a:t>All customer, farmer, and produce data is stored in plain text files within the </a:t>
            </a:r>
            <a:r>
              <a:rPr lang="en-US" sz="1500" b="1" dirty="0">
                <a:solidFill>
                  <a:srgbClr val="CAD6DE"/>
                </a:solidFill>
                <a:latin typeface="Cabin" pitchFamily="34" charset="0"/>
                <a:ea typeface="Cabin" pitchFamily="34" charset="-122"/>
                <a:cs typeface="Cabin" pitchFamily="34" charset="-120"/>
              </a:rPr>
              <a:t>data/</a:t>
            </a:r>
            <a:r>
              <a:rPr lang="en-US" sz="1500" dirty="0">
                <a:solidFill>
                  <a:srgbClr val="CAD6DE"/>
                </a:solidFill>
                <a:latin typeface="Cabin" pitchFamily="34" charset="0"/>
                <a:ea typeface="Cabin" pitchFamily="34" charset="-122"/>
                <a:cs typeface="Cabin" pitchFamily="34" charset="-120"/>
              </a:rPr>
              <a:t> directory, managed by the </a:t>
            </a:r>
            <a:r>
              <a:rPr lang="en-US" sz="1500" b="1" dirty="0">
                <a:solidFill>
                  <a:srgbClr val="CAD6DE"/>
                </a:solidFill>
                <a:latin typeface="Cabin" pitchFamily="34" charset="0"/>
                <a:ea typeface="Cabin" pitchFamily="34" charset="-122"/>
                <a:cs typeface="Cabin" pitchFamily="34" charset="-120"/>
              </a:rPr>
              <a:t>FileManager</a:t>
            </a:r>
            <a:r>
              <a:rPr lang="en-US" sz="1500" dirty="0">
                <a:solidFill>
                  <a:srgbClr val="CAD6DE"/>
                </a:solidFill>
                <a:latin typeface="Cabin" pitchFamily="34" charset="0"/>
                <a:ea typeface="Cabin" pitchFamily="34" charset="-122"/>
                <a:cs typeface="Cabin" pitchFamily="34" charset="-120"/>
              </a:rPr>
              <a:t> class. This approach simplifies data persistence without requiring a database.</a:t>
            </a:r>
            <a:endParaRPr lang="en-US" sz="1500" dirty="0"/>
          </a:p>
        </p:txBody>
      </p:sp>
      <p:sp>
        <p:nvSpPr>
          <p:cNvPr id="5" name="Text 2"/>
          <p:cNvSpPr/>
          <p:nvPr/>
        </p:nvSpPr>
        <p:spPr>
          <a:xfrm>
            <a:off x="681276" y="4676418"/>
            <a:ext cx="13267849" cy="934403"/>
          </a:xfrm>
          <a:prstGeom prst="rect">
            <a:avLst/>
          </a:prstGeom>
          <a:noFill/>
          <a:ln/>
        </p:spPr>
        <p:txBody>
          <a:bodyPr wrap="square" lIns="0" tIns="0" rIns="0" bIns="0" rtlCol="0" anchor="t"/>
          <a:lstStyle/>
          <a:p>
            <a:pPr marL="0" indent="0" algn="l">
              <a:lnSpc>
                <a:spcPts val="2450"/>
              </a:lnSpc>
              <a:buNone/>
            </a:pPr>
            <a:r>
              <a:rPr lang="en-US" sz="1500" dirty="0">
                <a:solidFill>
                  <a:srgbClr val="CAD6DE"/>
                </a:solidFill>
                <a:latin typeface="Cabin" pitchFamily="34" charset="0"/>
                <a:ea typeface="Cabin" pitchFamily="34" charset="-122"/>
                <a:cs typeface="Cabin" pitchFamily="34" charset="-120"/>
              </a:rPr>
              <a:t>Custom exceptions are implemented to ensure system robustness. These include </a:t>
            </a:r>
            <a:r>
              <a:rPr lang="en-US" sz="1500" b="1" dirty="0">
                <a:solidFill>
                  <a:srgbClr val="CAD6DE"/>
                </a:solidFill>
                <a:latin typeface="Cabin" pitchFamily="34" charset="0"/>
                <a:ea typeface="Cabin" pitchFamily="34" charset="-122"/>
                <a:cs typeface="Cabin" pitchFamily="34" charset="-120"/>
              </a:rPr>
              <a:t>HarvestDateException</a:t>
            </a:r>
            <a:r>
              <a:rPr lang="en-US" sz="1500" dirty="0">
                <a:solidFill>
                  <a:srgbClr val="CAD6DE"/>
                </a:solidFill>
                <a:latin typeface="Cabin" pitchFamily="34" charset="0"/>
                <a:ea typeface="Cabin" pitchFamily="34" charset="-122"/>
                <a:cs typeface="Cabin" pitchFamily="34" charset="-120"/>
              </a:rPr>
              <a:t> for invalid harvest dates, </a:t>
            </a:r>
            <a:r>
              <a:rPr lang="en-US" sz="1500" b="1" dirty="0">
                <a:solidFill>
                  <a:srgbClr val="CAD6DE"/>
                </a:solidFill>
                <a:latin typeface="Cabin" pitchFamily="34" charset="0"/>
                <a:ea typeface="Cabin" pitchFamily="34" charset="-122"/>
                <a:cs typeface="Cabin" pitchFamily="34" charset="-120"/>
              </a:rPr>
              <a:t>OutOfSeasonException</a:t>
            </a:r>
            <a:r>
              <a:rPr lang="en-US" sz="1500" dirty="0">
                <a:solidFill>
                  <a:srgbClr val="CAD6DE"/>
                </a:solidFill>
                <a:latin typeface="Cabin" pitchFamily="34" charset="0"/>
                <a:ea typeface="Cabin" pitchFamily="34" charset="-122"/>
                <a:cs typeface="Cabin" pitchFamily="34" charset="-120"/>
              </a:rPr>
              <a:t> for out-of-season produce subscriptions, and </a:t>
            </a:r>
            <a:r>
              <a:rPr lang="en-US" sz="1500" b="1" dirty="0">
                <a:solidFill>
                  <a:srgbClr val="CAD6DE"/>
                </a:solidFill>
                <a:latin typeface="Cabin" pitchFamily="34" charset="0"/>
                <a:ea typeface="Cabin" pitchFamily="34" charset="-122"/>
                <a:cs typeface="Cabin" pitchFamily="34" charset="-120"/>
              </a:rPr>
              <a:t>DeliveryUnavailableException</a:t>
            </a:r>
            <a:r>
              <a:rPr lang="en-US" sz="1500" dirty="0">
                <a:solidFill>
                  <a:srgbClr val="CAD6DE"/>
                </a:solidFill>
                <a:latin typeface="Cabin" pitchFamily="34" charset="0"/>
                <a:ea typeface="Cabin" pitchFamily="34" charset="-122"/>
                <a:cs typeface="Cabin" pitchFamily="34" charset="-120"/>
              </a:rPr>
              <a:t> for unavailable delivery locations, ensuring correct system behavior under unexpected conditions.</a:t>
            </a:r>
            <a:endParaRPr lang="en-US" sz="1500" dirty="0"/>
          </a:p>
        </p:txBody>
      </p:sp>
      <p:sp>
        <p:nvSpPr>
          <p:cNvPr id="6" name="Shape 3"/>
          <p:cNvSpPr/>
          <p:nvPr/>
        </p:nvSpPr>
        <p:spPr>
          <a:xfrm>
            <a:off x="681276" y="5829776"/>
            <a:ext cx="6536650" cy="1863090"/>
          </a:xfrm>
          <a:prstGeom prst="roundRect">
            <a:avLst>
              <a:gd name="adj" fmla="val 1567"/>
            </a:avLst>
          </a:prstGeom>
          <a:solidFill>
            <a:srgbClr val="304755"/>
          </a:solidFill>
          <a:ln/>
        </p:spPr>
        <p:txBody>
          <a:bodyPr/>
          <a:lstStyle/>
          <a:p>
            <a:endParaRPr lang="en-AE"/>
          </a:p>
        </p:txBody>
      </p:sp>
      <p:sp>
        <p:nvSpPr>
          <p:cNvPr id="7" name="Text 4"/>
          <p:cNvSpPr/>
          <p:nvPr/>
        </p:nvSpPr>
        <p:spPr>
          <a:xfrm>
            <a:off x="875943" y="6024443"/>
            <a:ext cx="2290286" cy="286345"/>
          </a:xfrm>
          <a:prstGeom prst="rect">
            <a:avLst/>
          </a:prstGeom>
          <a:noFill/>
          <a:ln/>
        </p:spPr>
        <p:txBody>
          <a:bodyPr wrap="none" lIns="0" tIns="0" rIns="0" bIns="0" rtlCol="0" anchor="t"/>
          <a:lstStyle/>
          <a:p>
            <a:pPr marL="0" indent="0" algn="l">
              <a:lnSpc>
                <a:spcPts val="2250"/>
              </a:lnSpc>
              <a:buNone/>
            </a:pPr>
            <a:r>
              <a:rPr lang="en-US" sz="1800" dirty="0">
                <a:solidFill>
                  <a:srgbClr val="CAD6DE"/>
                </a:solidFill>
                <a:latin typeface="Unbounded" pitchFamily="34" charset="0"/>
                <a:ea typeface="Unbounded" pitchFamily="34" charset="-122"/>
                <a:cs typeface="Unbounded" pitchFamily="34" charset="-120"/>
              </a:rPr>
              <a:t>Data Files</a:t>
            </a:r>
            <a:endParaRPr lang="en-US" sz="1800" dirty="0"/>
          </a:p>
        </p:txBody>
      </p:sp>
      <p:sp>
        <p:nvSpPr>
          <p:cNvPr id="8" name="Text 5"/>
          <p:cNvSpPr/>
          <p:nvPr/>
        </p:nvSpPr>
        <p:spPr>
          <a:xfrm>
            <a:off x="875943" y="6427589"/>
            <a:ext cx="6147316" cy="311468"/>
          </a:xfrm>
          <a:prstGeom prst="rect">
            <a:avLst/>
          </a:prstGeom>
          <a:noFill/>
          <a:ln/>
        </p:spPr>
        <p:txBody>
          <a:bodyPr wrap="none" lIns="0" tIns="0" rIns="0" bIns="0" rtlCol="0" anchor="t"/>
          <a:lstStyle/>
          <a:p>
            <a:pPr marL="342900" indent="-342900" algn="l">
              <a:lnSpc>
                <a:spcPts val="2450"/>
              </a:lnSpc>
              <a:buSzPct val="100000"/>
              <a:buChar char="•"/>
            </a:pPr>
            <a:r>
              <a:rPr lang="en-US" sz="1500" dirty="0">
                <a:solidFill>
                  <a:srgbClr val="CAD6DE"/>
                </a:solidFill>
                <a:latin typeface="Cabin" pitchFamily="34" charset="0"/>
                <a:ea typeface="Cabin" pitchFamily="34" charset="-122"/>
                <a:cs typeface="Cabin" pitchFamily="34" charset="-120"/>
              </a:rPr>
              <a:t>customers.txt</a:t>
            </a:r>
            <a:endParaRPr lang="en-US" sz="1500" dirty="0"/>
          </a:p>
        </p:txBody>
      </p:sp>
      <p:sp>
        <p:nvSpPr>
          <p:cNvPr id="9" name="Text 6"/>
          <p:cNvSpPr/>
          <p:nvPr/>
        </p:nvSpPr>
        <p:spPr>
          <a:xfrm>
            <a:off x="875943" y="6807160"/>
            <a:ext cx="6147316" cy="311468"/>
          </a:xfrm>
          <a:prstGeom prst="rect">
            <a:avLst/>
          </a:prstGeom>
          <a:noFill/>
          <a:ln/>
        </p:spPr>
        <p:txBody>
          <a:bodyPr wrap="none" lIns="0" tIns="0" rIns="0" bIns="0" rtlCol="0" anchor="t"/>
          <a:lstStyle/>
          <a:p>
            <a:pPr marL="342900" indent="-342900" algn="l">
              <a:lnSpc>
                <a:spcPts val="2450"/>
              </a:lnSpc>
              <a:buSzPct val="100000"/>
              <a:buChar char="•"/>
            </a:pPr>
            <a:r>
              <a:rPr lang="en-US" sz="1500" dirty="0">
                <a:solidFill>
                  <a:srgbClr val="CAD6DE"/>
                </a:solidFill>
                <a:latin typeface="Cabin" pitchFamily="34" charset="0"/>
                <a:ea typeface="Cabin" pitchFamily="34" charset="-122"/>
                <a:cs typeface="Cabin" pitchFamily="34" charset="-120"/>
              </a:rPr>
              <a:t>farmers.txt</a:t>
            </a:r>
            <a:endParaRPr lang="en-US" sz="1500" dirty="0"/>
          </a:p>
        </p:txBody>
      </p:sp>
      <p:sp>
        <p:nvSpPr>
          <p:cNvPr id="10" name="Text 7"/>
          <p:cNvSpPr/>
          <p:nvPr/>
        </p:nvSpPr>
        <p:spPr>
          <a:xfrm>
            <a:off x="875943" y="7186732"/>
            <a:ext cx="6147316" cy="311468"/>
          </a:xfrm>
          <a:prstGeom prst="rect">
            <a:avLst/>
          </a:prstGeom>
          <a:noFill/>
          <a:ln/>
        </p:spPr>
        <p:txBody>
          <a:bodyPr wrap="none" lIns="0" tIns="0" rIns="0" bIns="0" rtlCol="0" anchor="t"/>
          <a:lstStyle/>
          <a:p>
            <a:pPr marL="342900" indent="-342900" algn="l">
              <a:lnSpc>
                <a:spcPts val="2450"/>
              </a:lnSpc>
              <a:buSzPct val="100000"/>
              <a:buChar char="•"/>
            </a:pPr>
            <a:r>
              <a:rPr lang="en-US" sz="1500" dirty="0">
                <a:solidFill>
                  <a:srgbClr val="CAD6DE"/>
                </a:solidFill>
                <a:latin typeface="Cabin" pitchFamily="34" charset="0"/>
                <a:ea typeface="Cabin" pitchFamily="34" charset="-122"/>
                <a:cs typeface="Cabin" pitchFamily="34" charset="-120"/>
              </a:rPr>
              <a:t>produce_updated.txt</a:t>
            </a:r>
            <a:endParaRPr lang="en-US" sz="1500" dirty="0"/>
          </a:p>
        </p:txBody>
      </p:sp>
      <p:sp>
        <p:nvSpPr>
          <p:cNvPr id="11" name="Shape 8"/>
          <p:cNvSpPr/>
          <p:nvPr/>
        </p:nvSpPr>
        <p:spPr>
          <a:xfrm>
            <a:off x="7412593" y="5829776"/>
            <a:ext cx="6536650" cy="1863090"/>
          </a:xfrm>
          <a:prstGeom prst="roundRect">
            <a:avLst>
              <a:gd name="adj" fmla="val 1567"/>
            </a:avLst>
          </a:prstGeom>
          <a:solidFill>
            <a:srgbClr val="304755"/>
          </a:solidFill>
          <a:ln/>
        </p:spPr>
        <p:txBody>
          <a:bodyPr/>
          <a:lstStyle/>
          <a:p>
            <a:endParaRPr lang="en-AE"/>
          </a:p>
        </p:txBody>
      </p:sp>
      <p:sp>
        <p:nvSpPr>
          <p:cNvPr id="12" name="Text 9"/>
          <p:cNvSpPr/>
          <p:nvPr/>
        </p:nvSpPr>
        <p:spPr>
          <a:xfrm>
            <a:off x="7607260" y="6024443"/>
            <a:ext cx="2668786" cy="286345"/>
          </a:xfrm>
          <a:prstGeom prst="rect">
            <a:avLst/>
          </a:prstGeom>
          <a:noFill/>
          <a:ln/>
        </p:spPr>
        <p:txBody>
          <a:bodyPr wrap="none" lIns="0" tIns="0" rIns="0" bIns="0" rtlCol="0" anchor="t"/>
          <a:lstStyle/>
          <a:p>
            <a:pPr marL="0" indent="0" algn="l">
              <a:lnSpc>
                <a:spcPts val="2250"/>
              </a:lnSpc>
              <a:buNone/>
            </a:pPr>
            <a:r>
              <a:rPr lang="en-US" sz="1800" dirty="0">
                <a:solidFill>
                  <a:srgbClr val="CAD6DE"/>
                </a:solidFill>
                <a:latin typeface="Unbounded" pitchFamily="34" charset="0"/>
                <a:ea typeface="Unbounded" pitchFamily="34" charset="-122"/>
                <a:cs typeface="Unbounded" pitchFamily="34" charset="-120"/>
              </a:rPr>
              <a:t>Custom Exceptions</a:t>
            </a:r>
            <a:endParaRPr lang="en-US" sz="1800" dirty="0"/>
          </a:p>
        </p:txBody>
      </p:sp>
      <p:sp>
        <p:nvSpPr>
          <p:cNvPr id="13" name="Text 10"/>
          <p:cNvSpPr/>
          <p:nvPr/>
        </p:nvSpPr>
        <p:spPr>
          <a:xfrm>
            <a:off x="7607260" y="6427589"/>
            <a:ext cx="6147316" cy="311468"/>
          </a:xfrm>
          <a:prstGeom prst="rect">
            <a:avLst/>
          </a:prstGeom>
          <a:noFill/>
          <a:ln/>
        </p:spPr>
        <p:txBody>
          <a:bodyPr wrap="none" lIns="0" tIns="0" rIns="0" bIns="0" rtlCol="0" anchor="t"/>
          <a:lstStyle/>
          <a:p>
            <a:pPr marL="342900" indent="-342900" algn="l">
              <a:lnSpc>
                <a:spcPts val="2450"/>
              </a:lnSpc>
              <a:buSzPct val="100000"/>
              <a:buChar char="•"/>
            </a:pPr>
            <a:r>
              <a:rPr lang="en-US" sz="1500" dirty="0">
                <a:solidFill>
                  <a:srgbClr val="CAD6DE"/>
                </a:solidFill>
                <a:latin typeface="Cabin" pitchFamily="34" charset="0"/>
                <a:ea typeface="Cabin" pitchFamily="34" charset="-122"/>
                <a:cs typeface="Cabin" pitchFamily="34" charset="-120"/>
              </a:rPr>
              <a:t>HarvestDateException</a:t>
            </a:r>
            <a:endParaRPr lang="en-US" sz="1500" dirty="0"/>
          </a:p>
        </p:txBody>
      </p:sp>
      <p:sp>
        <p:nvSpPr>
          <p:cNvPr id="14" name="Text 11"/>
          <p:cNvSpPr/>
          <p:nvPr/>
        </p:nvSpPr>
        <p:spPr>
          <a:xfrm>
            <a:off x="7607260" y="6807160"/>
            <a:ext cx="6147316" cy="311468"/>
          </a:xfrm>
          <a:prstGeom prst="rect">
            <a:avLst/>
          </a:prstGeom>
          <a:noFill/>
          <a:ln/>
        </p:spPr>
        <p:txBody>
          <a:bodyPr wrap="none" lIns="0" tIns="0" rIns="0" bIns="0" rtlCol="0" anchor="t"/>
          <a:lstStyle/>
          <a:p>
            <a:pPr marL="342900" indent="-342900" algn="l">
              <a:lnSpc>
                <a:spcPts val="2450"/>
              </a:lnSpc>
              <a:buSzPct val="100000"/>
              <a:buChar char="•"/>
            </a:pPr>
            <a:r>
              <a:rPr lang="en-US" sz="1500" dirty="0">
                <a:solidFill>
                  <a:srgbClr val="CAD6DE"/>
                </a:solidFill>
                <a:latin typeface="Cabin" pitchFamily="34" charset="0"/>
                <a:ea typeface="Cabin" pitchFamily="34" charset="-122"/>
                <a:cs typeface="Cabin" pitchFamily="34" charset="-120"/>
              </a:rPr>
              <a:t>OutOfSeasonException</a:t>
            </a:r>
            <a:endParaRPr lang="en-US" sz="1500" dirty="0"/>
          </a:p>
        </p:txBody>
      </p:sp>
      <p:sp>
        <p:nvSpPr>
          <p:cNvPr id="15" name="Text 12"/>
          <p:cNvSpPr/>
          <p:nvPr/>
        </p:nvSpPr>
        <p:spPr>
          <a:xfrm>
            <a:off x="7607260" y="7186732"/>
            <a:ext cx="6147316" cy="311468"/>
          </a:xfrm>
          <a:prstGeom prst="rect">
            <a:avLst/>
          </a:prstGeom>
          <a:noFill/>
          <a:ln/>
        </p:spPr>
        <p:txBody>
          <a:bodyPr wrap="none" lIns="0" tIns="0" rIns="0" bIns="0" rtlCol="0" anchor="t"/>
          <a:lstStyle/>
          <a:p>
            <a:pPr marL="342900" indent="-342900" algn="l">
              <a:lnSpc>
                <a:spcPts val="2450"/>
              </a:lnSpc>
              <a:buSzPct val="100000"/>
              <a:buChar char="•"/>
            </a:pPr>
            <a:r>
              <a:rPr lang="en-US" sz="1500" dirty="0">
                <a:solidFill>
                  <a:srgbClr val="CAD6DE"/>
                </a:solidFill>
                <a:latin typeface="Cabin" pitchFamily="34" charset="0"/>
                <a:ea typeface="Cabin" pitchFamily="34" charset="-122"/>
                <a:cs typeface="Cabin" pitchFamily="34" charset="-120"/>
              </a:rPr>
              <a:t>DeliveryUnavailableException</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2081" y="604599"/>
            <a:ext cx="6667619" cy="576263"/>
          </a:xfrm>
          <a:prstGeom prst="rect">
            <a:avLst/>
          </a:prstGeom>
          <a:noFill/>
          <a:ln/>
        </p:spPr>
        <p:txBody>
          <a:bodyPr wrap="none" lIns="0" tIns="0" rIns="0" bIns="0" rtlCol="0" anchor="t"/>
          <a:lstStyle/>
          <a:p>
            <a:pPr marL="0" indent="0" algn="l">
              <a:lnSpc>
                <a:spcPts val="4500"/>
              </a:lnSpc>
              <a:buNone/>
            </a:pPr>
            <a:r>
              <a:rPr lang="en-US" sz="3600" dirty="0">
                <a:solidFill>
                  <a:srgbClr val="FFFFFF"/>
                </a:solidFill>
                <a:latin typeface="Unbounded" pitchFamily="34" charset="0"/>
                <a:ea typeface="Unbounded" pitchFamily="34" charset="-122"/>
                <a:cs typeface="Unbounded" pitchFamily="34" charset="-120"/>
              </a:rPr>
              <a:t>Core Logic Components</a:t>
            </a:r>
            <a:endParaRPr lang="en-US" sz="3600" dirty="0"/>
          </a:p>
        </p:txBody>
      </p:sp>
      <p:sp>
        <p:nvSpPr>
          <p:cNvPr id="4" name="Text 1"/>
          <p:cNvSpPr/>
          <p:nvPr/>
        </p:nvSpPr>
        <p:spPr>
          <a:xfrm>
            <a:off x="6172081" y="1474708"/>
            <a:ext cx="7772638" cy="940475"/>
          </a:xfrm>
          <a:prstGeom prst="rect">
            <a:avLst/>
          </a:prstGeom>
          <a:noFill/>
          <a:ln/>
        </p:spPr>
        <p:txBody>
          <a:bodyPr wrap="square" lIns="0" tIns="0" rIns="0" bIns="0" rtlCol="0" anchor="t"/>
          <a:lstStyle/>
          <a:p>
            <a:pPr marL="0" indent="0" algn="l">
              <a:lnSpc>
                <a:spcPts val="2450"/>
              </a:lnSpc>
              <a:buNone/>
            </a:pPr>
            <a:r>
              <a:rPr lang="en-US" sz="1500" dirty="0">
                <a:solidFill>
                  <a:srgbClr val="CAD6DE"/>
                </a:solidFill>
                <a:latin typeface="Cabin" pitchFamily="34" charset="0"/>
                <a:ea typeface="Cabin" pitchFamily="34" charset="-122"/>
                <a:cs typeface="Cabin" pitchFamily="34" charset="-120"/>
              </a:rPr>
              <a:t>Beyond the GUI, the project incorporates substantial backend logic and core functionalities implemented purely in Java. These components are crucial for maintaining system integrity, functionality, and data processing, and can be tested independently of the user interface.</a:t>
            </a:r>
            <a:endParaRPr lang="en-US" sz="1500" dirty="0"/>
          </a:p>
        </p:txBody>
      </p:sp>
      <p:sp>
        <p:nvSpPr>
          <p:cNvPr id="5" name="Text 2"/>
          <p:cNvSpPr/>
          <p:nvPr/>
        </p:nvSpPr>
        <p:spPr>
          <a:xfrm>
            <a:off x="6172081" y="2635568"/>
            <a:ext cx="7772638" cy="1253966"/>
          </a:xfrm>
          <a:prstGeom prst="rect">
            <a:avLst/>
          </a:prstGeom>
          <a:noFill/>
          <a:ln/>
        </p:spPr>
        <p:txBody>
          <a:bodyPr wrap="square" lIns="0" tIns="0" rIns="0" bIns="0" rtlCol="0" anchor="t"/>
          <a:lstStyle/>
          <a:p>
            <a:pPr marL="0" indent="0" algn="l">
              <a:lnSpc>
                <a:spcPts val="2450"/>
              </a:lnSpc>
              <a:buNone/>
            </a:pPr>
            <a:r>
              <a:rPr lang="en-US" sz="1500" dirty="0">
                <a:solidFill>
                  <a:srgbClr val="CAD6DE"/>
                </a:solidFill>
                <a:latin typeface="Cabin" pitchFamily="34" charset="0"/>
                <a:ea typeface="Cabin" pitchFamily="34" charset="-122"/>
                <a:cs typeface="Cabin" pitchFamily="34" charset="-120"/>
              </a:rPr>
              <a:t>Key classes like </a:t>
            </a:r>
            <a:r>
              <a:rPr lang="en-US" sz="1500" b="1" dirty="0">
                <a:solidFill>
                  <a:srgbClr val="CAD6DE"/>
                </a:solidFill>
                <a:latin typeface="Cabin" pitchFamily="34" charset="0"/>
                <a:ea typeface="Cabin" pitchFamily="34" charset="-122"/>
                <a:cs typeface="Cabin" pitchFamily="34" charset="-120"/>
              </a:rPr>
              <a:t>Product.java</a:t>
            </a:r>
            <a:r>
              <a:rPr lang="en-US" sz="1500" dirty="0">
                <a:solidFill>
                  <a:srgbClr val="CAD6DE"/>
                </a:solidFill>
                <a:latin typeface="Cabin" pitchFamily="34" charset="0"/>
                <a:ea typeface="Cabin" pitchFamily="34" charset="-122"/>
                <a:cs typeface="Cabin" pitchFamily="34" charset="-120"/>
              </a:rPr>
              <a:t>, </a:t>
            </a:r>
            <a:r>
              <a:rPr lang="en-US" sz="1500" b="1" dirty="0">
                <a:solidFill>
                  <a:srgbClr val="CAD6DE"/>
                </a:solidFill>
                <a:latin typeface="Cabin" pitchFamily="34" charset="0"/>
                <a:ea typeface="Cabin" pitchFamily="34" charset="-122"/>
                <a:cs typeface="Cabin" pitchFamily="34" charset="-120"/>
              </a:rPr>
              <a:t>Customer.java</a:t>
            </a:r>
            <a:r>
              <a:rPr lang="en-US" sz="1500" dirty="0">
                <a:solidFill>
                  <a:srgbClr val="CAD6DE"/>
                </a:solidFill>
                <a:latin typeface="Cabin" pitchFamily="34" charset="0"/>
                <a:ea typeface="Cabin" pitchFamily="34" charset="-122"/>
                <a:cs typeface="Cabin" pitchFamily="34" charset="-120"/>
              </a:rPr>
              <a:t>, </a:t>
            </a:r>
            <a:r>
              <a:rPr lang="en-US" sz="1500" b="1" dirty="0">
                <a:solidFill>
                  <a:srgbClr val="CAD6DE"/>
                </a:solidFill>
                <a:latin typeface="Cabin" pitchFamily="34" charset="0"/>
                <a:ea typeface="Cabin" pitchFamily="34" charset="-122"/>
                <a:cs typeface="Cabin" pitchFamily="34" charset="-120"/>
              </a:rPr>
              <a:t>Farmer.java</a:t>
            </a:r>
            <a:r>
              <a:rPr lang="en-US" sz="1500" dirty="0">
                <a:solidFill>
                  <a:srgbClr val="CAD6DE"/>
                </a:solidFill>
                <a:latin typeface="Cabin" pitchFamily="34" charset="0"/>
                <a:ea typeface="Cabin" pitchFamily="34" charset="-122"/>
                <a:cs typeface="Cabin" pitchFamily="34" charset="-120"/>
              </a:rPr>
              <a:t>, and </a:t>
            </a:r>
            <a:r>
              <a:rPr lang="en-US" sz="1500" b="1" dirty="0">
                <a:solidFill>
                  <a:srgbClr val="CAD6DE"/>
                </a:solidFill>
                <a:latin typeface="Cabin" pitchFamily="34" charset="0"/>
                <a:ea typeface="Cabin" pitchFamily="34" charset="-122"/>
                <a:cs typeface="Cabin" pitchFamily="34" charset="-120"/>
              </a:rPr>
              <a:t>Subscription.java</a:t>
            </a:r>
            <a:r>
              <a:rPr lang="en-US" sz="1500" dirty="0">
                <a:solidFill>
                  <a:srgbClr val="CAD6DE"/>
                </a:solidFill>
                <a:latin typeface="Cabin" pitchFamily="34" charset="0"/>
                <a:ea typeface="Cabin" pitchFamily="34" charset="-122"/>
                <a:cs typeface="Cabin" pitchFamily="34" charset="-120"/>
              </a:rPr>
              <a:t> handle produce management, user-specific actions, and subscription logic. Search and delivery functionalities are managed by </a:t>
            </a:r>
            <a:r>
              <a:rPr lang="en-US" sz="1500" b="1" dirty="0">
                <a:solidFill>
                  <a:srgbClr val="CAD6DE"/>
                </a:solidFill>
                <a:latin typeface="Cabin" pitchFamily="34" charset="0"/>
                <a:ea typeface="Cabin" pitchFamily="34" charset="-122"/>
                <a:cs typeface="Cabin" pitchFamily="34" charset="-120"/>
              </a:rPr>
              <a:t>ProductSearch.java</a:t>
            </a:r>
            <a:r>
              <a:rPr lang="en-US" sz="1500" dirty="0">
                <a:solidFill>
                  <a:srgbClr val="CAD6DE"/>
                </a:solidFill>
                <a:latin typeface="Cabin" pitchFamily="34" charset="0"/>
                <a:ea typeface="Cabin" pitchFamily="34" charset="-122"/>
                <a:cs typeface="Cabin" pitchFamily="34" charset="-120"/>
              </a:rPr>
              <a:t>, </a:t>
            </a:r>
            <a:r>
              <a:rPr lang="en-US" sz="1500" b="1" dirty="0">
                <a:solidFill>
                  <a:srgbClr val="CAD6DE"/>
                </a:solidFill>
                <a:latin typeface="Cabin" pitchFamily="34" charset="0"/>
                <a:ea typeface="Cabin" pitchFamily="34" charset="-122"/>
                <a:cs typeface="Cabin" pitchFamily="34" charset="-120"/>
              </a:rPr>
              <a:t>ProductSearchEngine.java</a:t>
            </a:r>
            <a:r>
              <a:rPr lang="en-US" sz="1500" dirty="0">
                <a:solidFill>
                  <a:srgbClr val="CAD6DE"/>
                </a:solidFill>
                <a:latin typeface="Cabin" pitchFamily="34" charset="0"/>
                <a:ea typeface="Cabin" pitchFamily="34" charset="-122"/>
                <a:cs typeface="Cabin" pitchFamily="34" charset="-120"/>
              </a:rPr>
              <a:t>, and </a:t>
            </a:r>
            <a:r>
              <a:rPr lang="en-US" sz="1500" b="1" dirty="0">
                <a:solidFill>
                  <a:srgbClr val="CAD6DE"/>
                </a:solidFill>
                <a:latin typeface="Cabin" pitchFamily="34" charset="0"/>
                <a:ea typeface="Cabin" pitchFamily="34" charset="-122"/>
                <a:cs typeface="Cabin" pitchFamily="34" charset="-120"/>
              </a:rPr>
              <a:t>DeliverySystem.java</a:t>
            </a:r>
            <a:r>
              <a:rPr lang="en-US" sz="1500" dirty="0">
                <a:solidFill>
                  <a:srgbClr val="CAD6DE"/>
                </a:solidFill>
                <a:latin typeface="Cabin" pitchFamily="34" charset="0"/>
                <a:ea typeface="Cabin" pitchFamily="34" charset="-122"/>
                <a:cs typeface="Cabin" pitchFamily="34" charset="-120"/>
              </a:rPr>
              <a:t>, while </a:t>
            </a:r>
            <a:r>
              <a:rPr lang="en-US" sz="1500" b="1" dirty="0">
                <a:solidFill>
                  <a:srgbClr val="CAD6DE"/>
                </a:solidFill>
                <a:latin typeface="Cabin" pitchFamily="34" charset="0"/>
                <a:ea typeface="Cabin" pitchFamily="34" charset="-122"/>
                <a:cs typeface="Cabin" pitchFamily="34" charset="-120"/>
              </a:rPr>
              <a:t>FileManager.java</a:t>
            </a:r>
            <a:r>
              <a:rPr lang="en-US" sz="1500" dirty="0">
                <a:solidFill>
                  <a:srgbClr val="CAD6DE"/>
                </a:solidFill>
                <a:latin typeface="Cabin" pitchFamily="34" charset="0"/>
                <a:ea typeface="Cabin" pitchFamily="34" charset="-122"/>
                <a:cs typeface="Cabin" pitchFamily="34" charset="-120"/>
              </a:rPr>
              <a:t> handles data storage.</a:t>
            </a:r>
            <a:endParaRPr lang="en-US" sz="1500" dirty="0"/>
          </a:p>
        </p:txBody>
      </p:sp>
      <p:pic>
        <p:nvPicPr>
          <p:cNvPr id="6" name="Image 1" descr="preencoded.png"/>
          <p:cNvPicPr>
            <a:picLocks noChangeAspect="1"/>
          </p:cNvPicPr>
          <p:nvPr/>
        </p:nvPicPr>
        <p:blipFill>
          <a:blip r:embed="rId4"/>
          <a:stretch>
            <a:fillRect/>
          </a:stretch>
        </p:blipFill>
        <p:spPr>
          <a:xfrm>
            <a:off x="6172081" y="4109918"/>
            <a:ext cx="489823" cy="489823"/>
          </a:xfrm>
          <a:prstGeom prst="rect">
            <a:avLst/>
          </a:prstGeom>
        </p:spPr>
      </p:pic>
      <p:sp>
        <p:nvSpPr>
          <p:cNvPr id="7" name="Text 3"/>
          <p:cNvSpPr/>
          <p:nvPr/>
        </p:nvSpPr>
        <p:spPr>
          <a:xfrm>
            <a:off x="6172081" y="4795599"/>
            <a:ext cx="2305050" cy="288131"/>
          </a:xfrm>
          <a:prstGeom prst="rect">
            <a:avLst/>
          </a:prstGeom>
          <a:noFill/>
          <a:ln/>
        </p:spPr>
        <p:txBody>
          <a:bodyPr wrap="none" lIns="0" tIns="0" rIns="0" bIns="0" rtlCol="0" anchor="t"/>
          <a:lstStyle/>
          <a:p>
            <a:pPr marL="0" indent="0" algn="l">
              <a:lnSpc>
                <a:spcPts val="2250"/>
              </a:lnSpc>
              <a:buNone/>
            </a:pPr>
            <a:r>
              <a:rPr lang="en-US" sz="1800" dirty="0">
                <a:solidFill>
                  <a:srgbClr val="CAD6DE"/>
                </a:solidFill>
                <a:latin typeface="Unbounded" pitchFamily="34" charset="0"/>
                <a:ea typeface="Unbounded" pitchFamily="34" charset="-122"/>
                <a:cs typeface="Unbounded" pitchFamily="34" charset="-120"/>
              </a:rPr>
              <a:t>Product</a:t>
            </a:r>
            <a:endParaRPr lang="en-US" sz="1800" dirty="0"/>
          </a:p>
        </p:txBody>
      </p:sp>
      <p:sp>
        <p:nvSpPr>
          <p:cNvPr id="8" name="Text 4"/>
          <p:cNvSpPr/>
          <p:nvPr/>
        </p:nvSpPr>
        <p:spPr>
          <a:xfrm>
            <a:off x="6172081" y="5201245"/>
            <a:ext cx="2427565" cy="313492"/>
          </a:xfrm>
          <a:prstGeom prst="rect">
            <a:avLst/>
          </a:prstGeom>
          <a:noFill/>
          <a:ln/>
        </p:spPr>
        <p:txBody>
          <a:bodyPr wrap="none" lIns="0" tIns="0" rIns="0" bIns="0" rtlCol="0" anchor="t"/>
          <a:lstStyle/>
          <a:p>
            <a:pPr marL="0" indent="0" algn="l">
              <a:lnSpc>
                <a:spcPts val="2450"/>
              </a:lnSpc>
              <a:buNone/>
            </a:pPr>
            <a:r>
              <a:rPr lang="en-US" sz="1500" dirty="0">
                <a:solidFill>
                  <a:srgbClr val="CAD6DE"/>
                </a:solidFill>
                <a:latin typeface="Cabin" pitchFamily="34" charset="0"/>
                <a:ea typeface="Cabin" pitchFamily="34" charset="-122"/>
                <a:cs typeface="Cabin" pitchFamily="34" charset="-120"/>
              </a:rPr>
              <a:t>Manages produce objects.</a:t>
            </a:r>
            <a:endParaRPr lang="en-US" sz="1500" dirty="0"/>
          </a:p>
        </p:txBody>
      </p:sp>
      <p:pic>
        <p:nvPicPr>
          <p:cNvPr id="9" name="Image 2" descr="preencoded.png"/>
          <p:cNvPicPr>
            <a:picLocks noChangeAspect="1"/>
          </p:cNvPicPr>
          <p:nvPr/>
        </p:nvPicPr>
        <p:blipFill>
          <a:blip r:embed="rId5"/>
          <a:stretch>
            <a:fillRect/>
          </a:stretch>
        </p:blipFill>
        <p:spPr>
          <a:xfrm>
            <a:off x="8844558" y="4109918"/>
            <a:ext cx="489823" cy="489823"/>
          </a:xfrm>
          <a:prstGeom prst="rect">
            <a:avLst/>
          </a:prstGeom>
        </p:spPr>
      </p:pic>
      <p:sp>
        <p:nvSpPr>
          <p:cNvPr id="10" name="Text 5"/>
          <p:cNvSpPr/>
          <p:nvPr/>
        </p:nvSpPr>
        <p:spPr>
          <a:xfrm>
            <a:off x="8844558" y="4795599"/>
            <a:ext cx="2305050" cy="288131"/>
          </a:xfrm>
          <a:prstGeom prst="rect">
            <a:avLst/>
          </a:prstGeom>
          <a:noFill/>
          <a:ln/>
        </p:spPr>
        <p:txBody>
          <a:bodyPr wrap="none" lIns="0" tIns="0" rIns="0" bIns="0" rtlCol="0" anchor="t"/>
          <a:lstStyle/>
          <a:p>
            <a:pPr marL="0" indent="0" algn="l">
              <a:lnSpc>
                <a:spcPts val="2250"/>
              </a:lnSpc>
              <a:buNone/>
            </a:pPr>
            <a:r>
              <a:rPr lang="en-US" sz="1800" dirty="0">
                <a:solidFill>
                  <a:srgbClr val="CAD6DE"/>
                </a:solidFill>
                <a:latin typeface="Unbounded" pitchFamily="34" charset="0"/>
                <a:ea typeface="Unbounded" pitchFamily="34" charset="-122"/>
                <a:cs typeface="Unbounded" pitchFamily="34" charset="-120"/>
              </a:rPr>
              <a:t>Users</a:t>
            </a:r>
            <a:endParaRPr lang="en-US" sz="1800" dirty="0"/>
          </a:p>
        </p:txBody>
      </p:sp>
      <p:sp>
        <p:nvSpPr>
          <p:cNvPr id="11" name="Text 6"/>
          <p:cNvSpPr/>
          <p:nvPr/>
        </p:nvSpPr>
        <p:spPr>
          <a:xfrm>
            <a:off x="8844558" y="5201245"/>
            <a:ext cx="2427565" cy="313492"/>
          </a:xfrm>
          <a:prstGeom prst="rect">
            <a:avLst/>
          </a:prstGeom>
          <a:noFill/>
          <a:ln/>
        </p:spPr>
        <p:txBody>
          <a:bodyPr wrap="none" lIns="0" tIns="0" rIns="0" bIns="0" rtlCol="0" anchor="t"/>
          <a:lstStyle/>
          <a:p>
            <a:pPr marL="0" indent="0" algn="l">
              <a:lnSpc>
                <a:spcPts val="2450"/>
              </a:lnSpc>
              <a:buNone/>
            </a:pPr>
            <a:r>
              <a:rPr lang="en-US" sz="1500" dirty="0">
                <a:solidFill>
                  <a:srgbClr val="CAD6DE"/>
                </a:solidFill>
                <a:latin typeface="Cabin" pitchFamily="34" charset="0"/>
                <a:ea typeface="Cabin" pitchFamily="34" charset="-122"/>
                <a:cs typeface="Cabin" pitchFamily="34" charset="-120"/>
              </a:rPr>
              <a:t>Customer and Farmer logic.</a:t>
            </a:r>
            <a:endParaRPr lang="en-US" sz="1500" dirty="0"/>
          </a:p>
        </p:txBody>
      </p:sp>
      <p:pic>
        <p:nvPicPr>
          <p:cNvPr id="12" name="Image 3" descr="preencoded.png"/>
          <p:cNvPicPr>
            <a:picLocks noChangeAspect="1"/>
          </p:cNvPicPr>
          <p:nvPr/>
        </p:nvPicPr>
        <p:blipFill>
          <a:blip r:embed="rId6"/>
          <a:stretch>
            <a:fillRect/>
          </a:stretch>
        </p:blipFill>
        <p:spPr>
          <a:xfrm>
            <a:off x="11517035" y="4109918"/>
            <a:ext cx="489823" cy="489823"/>
          </a:xfrm>
          <a:prstGeom prst="rect">
            <a:avLst/>
          </a:prstGeom>
        </p:spPr>
      </p:pic>
      <p:sp>
        <p:nvSpPr>
          <p:cNvPr id="13" name="Text 7"/>
          <p:cNvSpPr/>
          <p:nvPr/>
        </p:nvSpPr>
        <p:spPr>
          <a:xfrm>
            <a:off x="11517035" y="4795599"/>
            <a:ext cx="2305050" cy="288131"/>
          </a:xfrm>
          <a:prstGeom prst="rect">
            <a:avLst/>
          </a:prstGeom>
          <a:noFill/>
          <a:ln/>
        </p:spPr>
        <p:txBody>
          <a:bodyPr wrap="none" lIns="0" tIns="0" rIns="0" bIns="0" rtlCol="0" anchor="t"/>
          <a:lstStyle/>
          <a:p>
            <a:pPr marL="0" indent="0" algn="l">
              <a:lnSpc>
                <a:spcPts val="2250"/>
              </a:lnSpc>
              <a:buNone/>
            </a:pPr>
            <a:r>
              <a:rPr lang="en-US" sz="1800" dirty="0">
                <a:solidFill>
                  <a:srgbClr val="CAD6DE"/>
                </a:solidFill>
                <a:latin typeface="Unbounded" pitchFamily="34" charset="0"/>
                <a:ea typeface="Unbounded" pitchFamily="34" charset="-122"/>
                <a:cs typeface="Unbounded" pitchFamily="34" charset="-120"/>
              </a:rPr>
              <a:t>Subscription</a:t>
            </a:r>
            <a:endParaRPr lang="en-US" sz="1800" dirty="0"/>
          </a:p>
        </p:txBody>
      </p:sp>
      <p:sp>
        <p:nvSpPr>
          <p:cNvPr id="14" name="Text 8"/>
          <p:cNvSpPr/>
          <p:nvPr/>
        </p:nvSpPr>
        <p:spPr>
          <a:xfrm>
            <a:off x="11517035" y="5201245"/>
            <a:ext cx="2427565" cy="626983"/>
          </a:xfrm>
          <a:prstGeom prst="rect">
            <a:avLst/>
          </a:prstGeom>
          <a:noFill/>
          <a:ln/>
        </p:spPr>
        <p:txBody>
          <a:bodyPr wrap="square" lIns="0" tIns="0" rIns="0" bIns="0" rtlCol="0" anchor="t"/>
          <a:lstStyle/>
          <a:p>
            <a:pPr marL="0" indent="0" algn="l">
              <a:lnSpc>
                <a:spcPts val="2450"/>
              </a:lnSpc>
              <a:buNone/>
            </a:pPr>
            <a:r>
              <a:rPr lang="en-US" sz="1500" dirty="0">
                <a:solidFill>
                  <a:srgbClr val="CAD6DE"/>
                </a:solidFill>
                <a:latin typeface="Cabin" pitchFamily="34" charset="0"/>
                <a:ea typeface="Cabin" pitchFamily="34" charset="-122"/>
                <a:cs typeface="Cabin" pitchFamily="34" charset="-120"/>
              </a:rPr>
              <a:t>Manages customer subscriptions.</a:t>
            </a:r>
            <a:endParaRPr lang="en-US" sz="1500" dirty="0"/>
          </a:p>
        </p:txBody>
      </p:sp>
      <p:pic>
        <p:nvPicPr>
          <p:cNvPr id="15" name="Image 4" descr="preencoded.png"/>
          <p:cNvPicPr>
            <a:picLocks noChangeAspect="1"/>
          </p:cNvPicPr>
          <p:nvPr/>
        </p:nvPicPr>
        <p:blipFill>
          <a:blip r:embed="rId7"/>
          <a:stretch>
            <a:fillRect/>
          </a:stretch>
        </p:blipFill>
        <p:spPr>
          <a:xfrm>
            <a:off x="6172081" y="6220063"/>
            <a:ext cx="489823" cy="489823"/>
          </a:xfrm>
          <a:prstGeom prst="rect">
            <a:avLst/>
          </a:prstGeom>
        </p:spPr>
      </p:pic>
      <p:sp>
        <p:nvSpPr>
          <p:cNvPr id="16" name="Text 9"/>
          <p:cNvSpPr/>
          <p:nvPr/>
        </p:nvSpPr>
        <p:spPr>
          <a:xfrm>
            <a:off x="6172081" y="6905744"/>
            <a:ext cx="2305050" cy="288131"/>
          </a:xfrm>
          <a:prstGeom prst="rect">
            <a:avLst/>
          </a:prstGeom>
          <a:noFill/>
          <a:ln/>
        </p:spPr>
        <p:txBody>
          <a:bodyPr wrap="none" lIns="0" tIns="0" rIns="0" bIns="0" rtlCol="0" anchor="t"/>
          <a:lstStyle/>
          <a:p>
            <a:pPr marL="0" indent="0" algn="l">
              <a:lnSpc>
                <a:spcPts val="2250"/>
              </a:lnSpc>
              <a:buNone/>
            </a:pPr>
            <a:r>
              <a:rPr lang="en-US" sz="1800" dirty="0">
                <a:solidFill>
                  <a:srgbClr val="CAD6DE"/>
                </a:solidFill>
                <a:latin typeface="Unbounded" pitchFamily="34" charset="0"/>
                <a:ea typeface="Unbounded" pitchFamily="34" charset="-122"/>
                <a:cs typeface="Unbounded" pitchFamily="34" charset="-120"/>
              </a:rPr>
              <a:t>File Manager</a:t>
            </a:r>
            <a:endParaRPr lang="en-US" sz="1800" dirty="0"/>
          </a:p>
        </p:txBody>
      </p:sp>
      <p:sp>
        <p:nvSpPr>
          <p:cNvPr id="17" name="Text 10"/>
          <p:cNvSpPr/>
          <p:nvPr/>
        </p:nvSpPr>
        <p:spPr>
          <a:xfrm>
            <a:off x="6172081" y="7311390"/>
            <a:ext cx="2427565" cy="313492"/>
          </a:xfrm>
          <a:prstGeom prst="rect">
            <a:avLst/>
          </a:prstGeom>
          <a:noFill/>
          <a:ln/>
        </p:spPr>
        <p:txBody>
          <a:bodyPr wrap="none" lIns="0" tIns="0" rIns="0" bIns="0" rtlCol="0" anchor="t"/>
          <a:lstStyle/>
          <a:p>
            <a:pPr marL="0" indent="0" algn="l">
              <a:lnSpc>
                <a:spcPts val="2450"/>
              </a:lnSpc>
              <a:buNone/>
            </a:pPr>
            <a:r>
              <a:rPr lang="en-US" sz="1500" dirty="0">
                <a:solidFill>
                  <a:srgbClr val="CAD6DE"/>
                </a:solidFill>
                <a:latin typeface="Cabin" pitchFamily="34" charset="0"/>
                <a:ea typeface="Cabin" pitchFamily="34" charset="-122"/>
                <a:cs typeface="Cabin" pitchFamily="34" charset="-120"/>
              </a:rPr>
              <a:t>Handles data storage.</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752356"/>
            <a:ext cx="9893141"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Graphical User Interface (GUI)</a:t>
            </a:r>
            <a:endParaRPr lang="en-US" sz="4400" dirty="0"/>
          </a:p>
        </p:txBody>
      </p:sp>
      <p:sp>
        <p:nvSpPr>
          <p:cNvPr id="3" name="Text 1"/>
          <p:cNvSpPr/>
          <p:nvPr/>
        </p:nvSpPr>
        <p:spPr>
          <a:xfrm>
            <a:off x="837724" y="1935123"/>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The Graphical User Interface (GUI) is built using JavaFX, providing a user-friendly and interactive experience. The application's entry point is </a:t>
            </a:r>
            <a:r>
              <a:rPr lang="en-US" sz="1850" b="1" dirty="0">
                <a:solidFill>
                  <a:srgbClr val="CAD6DE"/>
                </a:solidFill>
                <a:latin typeface="Cabin" pitchFamily="34" charset="0"/>
                <a:ea typeface="Cabin" pitchFamily="34" charset="-122"/>
                <a:cs typeface="Cabin" pitchFamily="34" charset="-120"/>
              </a:rPr>
              <a:t>MainApp.java</a:t>
            </a:r>
            <a:r>
              <a:rPr lang="en-US" sz="1850" dirty="0">
                <a:solidFill>
                  <a:srgbClr val="CAD6DE"/>
                </a:solidFill>
                <a:latin typeface="Cabin" pitchFamily="34" charset="0"/>
                <a:ea typeface="Cabin" pitchFamily="34" charset="-122"/>
                <a:cs typeface="Cabin" pitchFamily="34" charset="-120"/>
              </a:rPr>
              <a:t>, which loads the primary screens.</a:t>
            </a:r>
            <a:endParaRPr lang="en-US" sz="1850" dirty="0"/>
          </a:p>
        </p:txBody>
      </p:sp>
      <p:sp>
        <p:nvSpPr>
          <p:cNvPr id="4" name="Text 2"/>
          <p:cNvSpPr/>
          <p:nvPr/>
        </p:nvSpPr>
        <p:spPr>
          <a:xfrm>
            <a:off x="837724" y="2970371"/>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Styling rules for all UI components are defined in the </a:t>
            </a:r>
            <a:r>
              <a:rPr lang="en-US" sz="1850" b="1" dirty="0">
                <a:solidFill>
                  <a:srgbClr val="CAD6DE"/>
                </a:solidFill>
                <a:latin typeface="Cabin" pitchFamily="34" charset="0"/>
                <a:ea typeface="Cabin" pitchFamily="34" charset="-122"/>
                <a:cs typeface="Cabin" pitchFamily="34" charset="-120"/>
              </a:rPr>
              <a:t>style.css</a:t>
            </a:r>
            <a:r>
              <a:rPr lang="en-US" sz="1850" dirty="0">
                <a:solidFill>
                  <a:srgbClr val="CAD6DE"/>
                </a:solidFill>
                <a:latin typeface="Cabin" pitchFamily="34" charset="0"/>
                <a:ea typeface="Cabin" pitchFamily="34" charset="-122"/>
                <a:cs typeface="Cabin" pitchFamily="34" charset="-120"/>
              </a:rPr>
              <a:t> file, ensuring a consistent and appealing visual design. The GUI allows users to easily navigate and interact with the system using a mouse and keyboard.</a:t>
            </a:r>
            <a:endParaRPr lang="en-US" sz="1850" dirty="0"/>
          </a:p>
        </p:txBody>
      </p:sp>
      <p:pic>
        <p:nvPicPr>
          <p:cNvPr id="5" name="Image 0" descr="preencoded.png"/>
          <p:cNvPicPr>
            <a:picLocks noChangeAspect="1"/>
          </p:cNvPicPr>
          <p:nvPr/>
        </p:nvPicPr>
        <p:blipFill>
          <a:blip r:embed="rId3"/>
          <a:stretch>
            <a:fillRect/>
          </a:stretch>
        </p:blipFill>
        <p:spPr>
          <a:xfrm>
            <a:off x="845344" y="4159210"/>
            <a:ext cx="3091339" cy="3091339"/>
          </a:xfrm>
          <a:prstGeom prst="rect">
            <a:avLst/>
          </a:prstGeom>
        </p:spPr>
      </p:pic>
      <p:pic>
        <p:nvPicPr>
          <p:cNvPr id="6" name="Image 1" descr="preencoded.png"/>
          <p:cNvPicPr>
            <a:picLocks noChangeAspect="1"/>
          </p:cNvPicPr>
          <p:nvPr/>
        </p:nvPicPr>
        <p:blipFill>
          <a:blip r:embed="rId4"/>
          <a:stretch>
            <a:fillRect/>
          </a:stretch>
        </p:blipFill>
        <p:spPr>
          <a:xfrm>
            <a:off x="4128135" y="4159210"/>
            <a:ext cx="3091339" cy="3091339"/>
          </a:xfrm>
          <a:prstGeom prst="rect">
            <a:avLst/>
          </a:prstGeom>
        </p:spPr>
      </p:pic>
      <p:pic>
        <p:nvPicPr>
          <p:cNvPr id="7" name="Image 2" descr="preencoded.png"/>
          <p:cNvPicPr>
            <a:picLocks noChangeAspect="1"/>
          </p:cNvPicPr>
          <p:nvPr/>
        </p:nvPicPr>
        <p:blipFill>
          <a:blip r:embed="rId5"/>
          <a:stretch>
            <a:fillRect/>
          </a:stretch>
        </p:blipFill>
        <p:spPr>
          <a:xfrm>
            <a:off x="7410926" y="4159210"/>
            <a:ext cx="3091339" cy="3091339"/>
          </a:xfrm>
          <a:prstGeom prst="rect">
            <a:avLst/>
          </a:prstGeom>
        </p:spPr>
      </p:pic>
      <p:pic>
        <p:nvPicPr>
          <p:cNvPr id="8" name="Image 3" descr="preencoded.png"/>
          <p:cNvPicPr>
            <a:picLocks noChangeAspect="1"/>
          </p:cNvPicPr>
          <p:nvPr/>
        </p:nvPicPr>
        <p:blipFill>
          <a:blip r:embed="rId6"/>
          <a:stretch>
            <a:fillRect/>
          </a:stretch>
        </p:blipFill>
        <p:spPr>
          <a:xfrm>
            <a:off x="10693718" y="4159210"/>
            <a:ext cx="3091339" cy="309133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72916"/>
          </a:xfrm>
          <a:prstGeom prst="rect">
            <a:avLst/>
          </a:prstGeom>
        </p:spPr>
      </p:pic>
      <p:sp>
        <p:nvSpPr>
          <p:cNvPr id="3" name="Text 0"/>
          <p:cNvSpPr/>
          <p:nvPr/>
        </p:nvSpPr>
        <p:spPr>
          <a:xfrm>
            <a:off x="664369" y="2894886"/>
            <a:ext cx="9481899" cy="558403"/>
          </a:xfrm>
          <a:prstGeom prst="rect">
            <a:avLst/>
          </a:prstGeom>
          <a:noFill/>
          <a:ln/>
        </p:spPr>
        <p:txBody>
          <a:bodyPr wrap="none" lIns="0" tIns="0" rIns="0" bIns="0" rtlCol="0" anchor="t"/>
          <a:lstStyle/>
          <a:p>
            <a:pPr marL="0" indent="0" algn="l">
              <a:lnSpc>
                <a:spcPts val="4350"/>
              </a:lnSpc>
              <a:buNone/>
            </a:pPr>
            <a:r>
              <a:rPr lang="en-US" sz="3500" dirty="0">
                <a:solidFill>
                  <a:srgbClr val="FFFFFF"/>
                </a:solidFill>
                <a:latin typeface="Unbounded" pitchFamily="34" charset="0"/>
                <a:ea typeface="Unbounded" pitchFamily="34" charset="-122"/>
                <a:cs typeface="Unbounded" pitchFamily="34" charset="-120"/>
              </a:rPr>
              <a:t>Conclusion &amp; Future Enhancements</a:t>
            </a:r>
            <a:endParaRPr lang="en-US" sz="3500" dirty="0"/>
          </a:p>
        </p:txBody>
      </p:sp>
      <p:sp>
        <p:nvSpPr>
          <p:cNvPr id="4" name="Text 1"/>
          <p:cNvSpPr/>
          <p:nvPr/>
        </p:nvSpPr>
        <p:spPr>
          <a:xfrm>
            <a:off x="664369" y="3737967"/>
            <a:ext cx="13301663" cy="607219"/>
          </a:xfrm>
          <a:prstGeom prst="rect">
            <a:avLst/>
          </a:prstGeom>
          <a:noFill/>
          <a:ln/>
        </p:spPr>
        <p:txBody>
          <a:bodyPr wrap="square" lIns="0" tIns="0" rIns="0" bIns="0" rtlCol="0" anchor="t"/>
          <a:lstStyle/>
          <a:p>
            <a:pPr marL="0" indent="0" algn="l">
              <a:lnSpc>
                <a:spcPts val="2350"/>
              </a:lnSpc>
              <a:buNone/>
            </a:pPr>
            <a:r>
              <a:rPr lang="en-US" sz="1450" dirty="0">
                <a:solidFill>
                  <a:srgbClr val="CAD6DE"/>
                </a:solidFill>
                <a:latin typeface="Cabin" pitchFamily="34" charset="0"/>
                <a:ea typeface="Cabin" pitchFamily="34" charset="-122"/>
                <a:cs typeface="Cabin" pitchFamily="34" charset="-120"/>
              </a:rPr>
              <a:t>This project provided our group with valuable practical experience in Java programming, GUI development, and data management. We successfully developed a fully functional Farm Produce Delivery System, ensuring all components, from user login to delivery management, operate seamlessly.</a:t>
            </a:r>
            <a:endParaRPr lang="en-US" sz="1450" dirty="0"/>
          </a:p>
        </p:txBody>
      </p:sp>
      <p:sp>
        <p:nvSpPr>
          <p:cNvPr id="5" name="Text 2"/>
          <p:cNvSpPr/>
          <p:nvPr/>
        </p:nvSpPr>
        <p:spPr>
          <a:xfrm>
            <a:off x="664369" y="4558665"/>
            <a:ext cx="13301663" cy="607219"/>
          </a:xfrm>
          <a:prstGeom prst="rect">
            <a:avLst/>
          </a:prstGeom>
          <a:noFill/>
          <a:ln/>
        </p:spPr>
        <p:txBody>
          <a:bodyPr wrap="square" lIns="0" tIns="0" rIns="0" bIns="0" rtlCol="0" anchor="t"/>
          <a:lstStyle/>
          <a:p>
            <a:pPr marL="0" indent="0" algn="l">
              <a:lnSpc>
                <a:spcPts val="2350"/>
              </a:lnSpc>
              <a:buNone/>
            </a:pPr>
            <a:r>
              <a:rPr lang="en-US" sz="1450" dirty="0">
                <a:solidFill>
                  <a:srgbClr val="CAD6DE"/>
                </a:solidFill>
                <a:latin typeface="Cabin" pitchFamily="34" charset="0"/>
                <a:ea typeface="Cabin" pitchFamily="34" charset="-122"/>
                <a:cs typeface="Cabin" pitchFamily="34" charset="-120"/>
              </a:rPr>
              <a:t>Looking ahead, we aim to enhance the system by migrating to a robust database backend for improved data handling and scalability. Additionally, further GUI enhancements will be considered to provide an even better user experience.</a:t>
            </a:r>
            <a:endParaRPr lang="en-US" sz="1450" dirty="0"/>
          </a:p>
        </p:txBody>
      </p:sp>
      <p:sp>
        <p:nvSpPr>
          <p:cNvPr id="6" name="Shape 3"/>
          <p:cNvSpPr/>
          <p:nvPr/>
        </p:nvSpPr>
        <p:spPr>
          <a:xfrm>
            <a:off x="664369" y="6233636"/>
            <a:ext cx="3111818" cy="189786"/>
          </a:xfrm>
          <a:prstGeom prst="roundRect">
            <a:avLst>
              <a:gd name="adj" fmla="val 15004"/>
            </a:avLst>
          </a:prstGeom>
          <a:solidFill>
            <a:srgbClr val="304755"/>
          </a:solidFill>
          <a:ln/>
        </p:spPr>
        <p:txBody>
          <a:bodyPr/>
          <a:lstStyle/>
          <a:p>
            <a:endParaRPr lang="en-AE"/>
          </a:p>
        </p:txBody>
      </p:sp>
      <p:sp>
        <p:nvSpPr>
          <p:cNvPr id="7" name="Text 4"/>
          <p:cNvSpPr/>
          <p:nvPr/>
        </p:nvSpPr>
        <p:spPr>
          <a:xfrm>
            <a:off x="664369" y="6708100"/>
            <a:ext cx="2724745" cy="279202"/>
          </a:xfrm>
          <a:prstGeom prst="rect">
            <a:avLst/>
          </a:prstGeom>
          <a:noFill/>
          <a:ln/>
        </p:spPr>
        <p:txBody>
          <a:bodyPr wrap="none" lIns="0" tIns="0" rIns="0" bIns="0" rtlCol="0" anchor="t"/>
          <a:lstStyle/>
          <a:p>
            <a:pPr marL="0" indent="0" algn="l">
              <a:lnSpc>
                <a:spcPts val="2150"/>
              </a:lnSpc>
              <a:buNone/>
            </a:pPr>
            <a:r>
              <a:rPr lang="en-US" sz="1750" dirty="0">
                <a:solidFill>
                  <a:srgbClr val="CAD6DE"/>
                </a:solidFill>
                <a:latin typeface="Unbounded" pitchFamily="34" charset="0"/>
                <a:ea typeface="Unbounded" pitchFamily="34" charset="-122"/>
                <a:cs typeface="Unbounded" pitchFamily="34" charset="-120"/>
              </a:rPr>
              <a:t>Practical Experience</a:t>
            </a:r>
            <a:endParaRPr lang="en-US" sz="1750" dirty="0"/>
          </a:p>
        </p:txBody>
      </p:sp>
      <p:sp>
        <p:nvSpPr>
          <p:cNvPr id="8" name="Text 5"/>
          <p:cNvSpPr/>
          <p:nvPr/>
        </p:nvSpPr>
        <p:spPr>
          <a:xfrm>
            <a:off x="664369" y="7101126"/>
            <a:ext cx="3111818" cy="607219"/>
          </a:xfrm>
          <a:prstGeom prst="rect">
            <a:avLst/>
          </a:prstGeom>
          <a:noFill/>
          <a:ln/>
        </p:spPr>
        <p:txBody>
          <a:bodyPr wrap="square" lIns="0" tIns="0" rIns="0" bIns="0" rtlCol="0" anchor="t"/>
          <a:lstStyle/>
          <a:p>
            <a:pPr marL="0" indent="0" algn="l">
              <a:lnSpc>
                <a:spcPts val="2350"/>
              </a:lnSpc>
              <a:buNone/>
            </a:pPr>
            <a:r>
              <a:rPr lang="en-US" sz="1450" dirty="0">
                <a:solidFill>
                  <a:srgbClr val="CAD6DE"/>
                </a:solidFill>
                <a:latin typeface="Cabin" pitchFamily="34" charset="0"/>
                <a:ea typeface="Cabin" pitchFamily="34" charset="-122"/>
                <a:cs typeface="Cabin" pitchFamily="34" charset="-120"/>
              </a:rPr>
              <a:t>Gained expertise in Java, GUI, and data management.</a:t>
            </a:r>
            <a:endParaRPr lang="en-US" sz="1450" dirty="0"/>
          </a:p>
        </p:txBody>
      </p:sp>
      <p:sp>
        <p:nvSpPr>
          <p:cNvPr id="9" name="Shape 6"/>
          <p:cNvSpPr/>
          <p:nvPr/>
        </p:nvSpPr>
        <p:spPr>
          <a:xfrm>
            <a:off x="4060865" y="5948839"/>
            <a:ext cx="3111937" cy="189786"/>
          </a:xfrm>
          <a:prstGeom prst="roundRect">
            <a:avLst>
              <a:gd name="adj" fmla="val 15004"/>
            </a:avLst>
          </a:prstGeom>
          <a:solidFill>
            <a:srgbClr val="304755"/>
          </a:solidFill>
          <a:ln/>
        </p:spPr>
        <p:txBody>
          <a:bodyPr/>
          <a:lstStyle/>
          <a:p>
            <a:endParaRPr lang="en-AE"/>
          </a:p>
        </p:txBody>
      </p:sp>
      <p:sp>
        <p:nvSpPr>
          <p:cNvPr id="10" name="Text 7"/>
          <p:cNvSpPr/>
          <p:nvPr/>
        </p:nvSpPr>
        <p:spPr>
          <a:xfrm>
            <a:off x="4060865" y="6423303"/>
            <a:ext cx="2484715" cy="279202"/>
          </a:xfrm>
          <a:prstGeom prst="rect">
            <a:avLst/>
          </a:prstGeom>
          <a:noFill/>
          <a:ln/>
        </p:spPr>
        <p:txBody>
          <a:bodyPr wrap="none" lIns="0" tIns="0" rIns="0" bIns="0" rtlCol="0" anchor="t"/>
          <a:lstStyle/>
          <a:p>
            <a:pPr marL="0" indent="0" algn="l">
              <a:lnSpc>
                <a:spcPts val="2150"/>
              </a:lnSpc>
              <a:buNone/>
            </a:pPr>
            <a:r>
              <a:rPr lang="en-US" sz="1750" dirty="0">
                <a:solidFill>
                  <a:srgbClr val="CAD6DE"/>
                </a:solidFill>
                <a:latin typeface="Unbounded" pitchFamily="34" charset="0"/>
                <a:ea typeface="Unbounded" pitchFamily="34" charset="-122"/>
                <a:cs typeface="Unbounded" pitchFamily="34" charset="-120"/>
              </a:rPr>
              <a:t>Functional System</a:t>
            </a:r>
            <a:endParaRPr lang="en-US" sz="1750" dirty="0"/>
          </a:p>
        </p:txBody>
      </p:sp>
      <p:sp>
        <p:nvSpPr>
          <p:cNvPr id="11" name="Text 8"/>
          <p:cNvSpPr/>
          <p:nvPr/>
        </p:nvSpPr>
        <p:spPr>
          <a:xfrm>
            <a:off x="4060865" y="6816328"/>
            <a:ext cx="3111937" cy="607219"/>
          </a:xfrm>
          <a:prstGeom prst="rect">
            <a:avLst/>
          </a:prstGeom>
          <a:noFill/>
          <a:ln/>
        </p:spPr>
        <p:txBody>
          <a:bodyPr wrap="square" lIns="0" tIns="0" rIns="0" bIns="0" rtlCol="0" anchor="t"/>
          <a:lstStyle/>
          <a:p>
            <a:pPr marL="0" indent="0" algn="l">
              <a:lnSpc>
                <a:spcPts val="2350"/>
              </a:lnSpc>
              <a:buNone/>
            </a:pPr>
            <a:r>
              <a:rPr lang="en-US" sz="1450" dirty="0">
                <a:solidFill>
                  <a:srgbClr val="CAD6DE"/>
                </a:solidFill>
                <a:latin typeface="Cabin" pitchFamily="34" charset="0"/>
                <a:ea typeface="Cabin" pitchFamily="34" charset="-122"/>
                <a:cs typeface="Cabin" pitchFamily="34" charset="-120"/>
              </a:rPr>
              <a:t>Successfully developed a working delivery system.</a:t>
            </a:r>
            <a:endParaRPr lang="en-US" sz="1450" dirty="0"/>
          </a:p>
        </p:txBody>
      </p:sp>
      <p:sp>
        <p:nvSpPr>
          <p:cNvPr id="12" name="Shape 9"/>
          <p:cNvSpPr/>
          <p:nvPr/>
        </p:nvSpPr>
        <p:spPr>
          <a:xfrm>
            <a:off x="7457480" y="5664041"/>
            <a:ext cx="3111937" cy="189786"/>
          </a:xfrm>
          <a:prstGeom prst="roundRect">
            <a:avLst>
              <a:gd name="adj" fmla="val 15004"/>
            </a:avLst>
          </a:prstGeom>
          <a:solidFill>
            <a:srgbClr val="304755"/>
          </a:solidFill>
          <a:ln/>
        </p:spPr>
        <p:txBody>
          <a:bodyPr/>
          <a:lstStyle/>
          <a:p>
            <a:endParaRPr lang="en-AE"/>
          </a:p>
        </p:txBody>
      </p:sp>
      <p:sp>
        <p:nvSpPr>
          <p:cNvPr id="13" name="Text 10"/>
          <p:cNvSpPr/>
          <p:nvPr/>
        </p:nvSpPr>
        <p:spPr>
          <a:xfrm>
            <a:off x="7457480" y="6138505"/>
            <a:ext cx="2340054" cy="279202"/>
          </a:xfrm>
          <a:prstGeom prst="rect">
            <a:avLst/>
          </a:prstGeom>
          <a:noFill/>
          <a:ln/>
        </p:spPr>
        <p:txBody>
          <a:bodyPr wrap="none" lIns="0" tIns="0" rIns="0" bIns="0" rtlCol="0" anchor="t"/>
          <a:lstStyle/>
          <a:p>
            <a:pPr marL="0" indent="0" algn="l">
              <a:lnSpc>
                <a:spcPts val="2150"/>
              </a:lnSpc>
              <a:buNone/>
            </a:pPr>
            <a:r>
              <a:rPr lang="en-US" sz="1750" dirty="0">
                <a:solidFill>
                  <a:srgbClr val="CAD6DE"/>
                </a:solidFill>
                <a:latin typeface="Unbounded" pitchFamily="34" charset="0"/>
                <a:ea typeface="Unbounded" pitchFamily="34" charset="-122"/>
                <a:cs typeface="Unbounded" pitchFamily="34" charset="-120"/>
              </a:rPr>
              <a:t>Future: Database</a:t>
            </a:r>
            <a:endParaRPr lang="en-US" sz="1750" dirty="0"/>
          </a:p>
        </p:txBody>
      </p:sp>
      <p:sp>
        <p:nvSpPr>
          <p:cNvPr id="14" name="Text 11"/>
          <p:cNvSpPr/>
          <p:nvPr/>
        </p:nvSpPr>
        <p:spPr>
          <a:xfrm>
            <a:off x="7457480" y="6531531"/>
            <a:ext cx="3111937" cy="607219"/>
          </a:xfrm>
          <a:prstGeom prst="rect">
            <a:avLst/>
          </a:prstGeom>
          <a:noFill/>
          <a:ln/>
        </p:spPr>
        <p:txBody>
          <a:bodyPr wrap="square" lIns="0" tIns="0" rIns="0" bIns="0" rtlCol="0" anchor="t"/>
          <a:lstStyle/>
          <a:p>
            <a:pPr marL="0" indent="0" algn="l">
              <a:lnSpc>
                <a:spcPts val="2350"/>
              </a:lnSpc>
              <a:buNone/>
            </a:pPr>
            <a:r>
              <a:rPr lang="en-US" sz="1450" dirty="0">
                <a:solidFill>
                  <a:srgbClr val="CAD6DE"/>
                </a:solidFill>
                <a:latin typeface="Cabin" pitchFamily="34" charset="0"/>
                <a:ea typeface="Cabin" pitchFamily="34" charset="-122"/>
                <a:cs typeface="Cabin" pitchFamily="34" charset="-120"/>
              </a:rPr>
              <a:t>Consider migrating to a database backend.</a:t>
            </a:r>
            <a:endParaRPr lang="en-US" sz="1450" dirty="0"/>
          </a:p>
        </p:txBody>
      </p:sp>
      <p:sp>
        <p:nvSpPr>
          <p:cNvPr id="15" name="Shape 12"/>
          <p:cNvSpPr/>
          <p:nvPr/>
        </p:nvSpPr>
        <p:spPr>
          <a:xfrm>
            <a:off x="10854095" y="5379363"/>
            <a:ext cx="3111937" cy="189786"/>
          </a:xfrm>
          <a:prstGeom prst="roundRect">
            <a:avLst>
              <a:gd name="adj" fmla="val 15004"/>
            </a:avLst>
          </a:prstGeom>
          <a:solidFill>
            <a:srgbClr val="304755"/>
          </a:solidFill>
          <a:ln/>
        </p:spPr>
        <p:txBody>
          <a:bodyPr/>
          <a:lstStyle/>
          <a:p>
            <a:endParaRPr lang="en-AE"/>
          </a:p>
        </p:txBody>
      </p:sp>
      <p:sp>
        <p:nvSpPr>
          <p:cNvPr id="16" name="Text 13"/>
          <p:cNvSpPr/>
          <p:nvPr/>
        </p:nvSpPr>
        <p:spPr>
          <a:xfrm>
            <a:off x="10854095" y="5853827"/>
            <a:ext cx="2233374" cy="279202"/>
          </a:xfrm>
          <a:prstGeom prst="rect">
            <a:avLst/>
          </a:prstGeom>
          <a:noFill/>
          <a:ln/>
        </p:spPr>
        <p:txBody>
          <a:bodyPr wrap="none" lIns="0" tIns="0" rIns="0" bIns="0" rtlCol="0" anchor="t"/>
          <a:lstStyle/>
          <a:p>
            <a:pPr marL="0" indent="0" algn="l">
              <a:lnSpc>
                <a:spcPts val="2150"/>
              </a:lnSpc>
              <a:buNone/>
            </a:pPr>
            <a:r>
              <a:rPr lang="en-US" sz="1750" dirty="0">
                <a:solidFill>
                  <a:srgbClr val="CAD6DE"/>
                </a:solidFill>
                <a:latin typeface="Unbounded" pitchFamily="34" charset="0"/>
                <a:ea typeface="Unbounded" pitchFamily="34" charset="-122"/>
                <a:cs typeface="Unbounded" pitchFamily="34" charset="-120"/>
              </a:rPr>
              <a:t>Future: GUI</a:t>
            </a:r>
            <a:endParaRPr lang="en-US" sz="1750" dirty="0"/>
          </a:p>
        </p:txBody>
      </p:sp>
      <p:sp>
        <p:nvSpPr>
          <p:cNvPr id="17" name="Text 14"/>
          <p:cNvSpPr/>
          <p:nvPr/>
        </p:nvSpPr>
        <p:spPr>
          <a:xfrm>
            <a:off x="10854095" y="6246852"/>
            <a:ext cx="3111937" cy="607219"/>
          </a:xfrm>
          <a:prstGeom prst="rect">
            <a:avLst/>
          </a:prstGeom>
          <a:noFill/>
          <a:ln/>
        </p:spPr>
        <p:txBody>
          <a:bodyPr wrap="square" lIns="0" tIns="0" rIns="0" bIns="0" rtlCol="0" anchor="t"/>
          <a:lstStyle/>
          <a:p>
            <a:pPr marL="0" indent="0" algn="l">
              <a:lnSpc>
                <a:spcPts val="2350"/>
              </a:lnSpc>
              <a:buNone/>
            </a:pPr>
            <a:r>
              <a:rPr lang="en-US" sz="1450" dirty="0">
                <a:solidFill>
                  <a:srgbClr val="CAD6DE"/>
                </a:solidFill>
                <a:latin typeface="Cabin" pitchFamily="34" charset="0"/>
                <a:ea typeface="Cabin" pitchFamily="34" charset="-122"/>
                <a:cs typeface="Cabin" pitchFamily="34" charset="-120"/>
              </a:rPr>
              <a:t>Enhance GUI for improved user experience.</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929</Words>
  <Application>Microsoft Office PowerPoint</Application>
  <PresentationFormat>Custom</PresentationFormat>
  <Paragraphs>80</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Unbounded</vt:lpstr>
      <vt:lpstr>Arial</vt:lpstr>
      <vt:lpstr>Cabin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Mezrait Liul Menber</cp:lastModifiedBy>
  <cp:revision>3</cp:revision>
  <dcterms:created xsi:type="dcterms:W3CDTF">2025-06-06T19:31:51Z</dcterms:created>
  <dcterms:modified xsi:type="dcterms:W3CDTF">2025-08-25T18:35:46Z</dcterms:modified>
</cp:coreProperties>
</file>